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73" r:id="rId3"/>
    <p:sldId id="257" r:id="rId4"/>
    <p:sldId id="263" r:id="rId5"/>
    <p:sldId id="277" r:id="rId6"/>
    <p:sldId id="258" r:id="rId7"/>
    <p:sldId id="260" r:id="rId8"/>
    <p:sldId id="279" r:id="rId9"/>
    <p:sldId id="280" r:id="rId10"/>
    <p:sldId id="283" r:id="rId11"/>
    <p:sldId id="285" r:id="rId12"/>
    <p:sldId id="286" r:id="rId13"/>
    <p:sldId id="298" r:id="rId14"/>
    <p:sldId id="300" r:id="rId15"/>
    <p:sldId id="301" r:id="rId16"/>
    <p:sldId id="313" r:id="rId17"/>
    <p:sldId id="291" r:id="rId18"/>
    <p:sldId id="307" r:id="rId19"/>
    <p:sldId id="309" r:id="rId20"/>
    <p:sldId id="303" r:id="rId21"/>
    <p:sldId id="305" r:id="rId22"/>
    <p:sldId id="320" r:id="rId23"/>
    <p:sldId id="296" r:id="rId24"/>
    <p:sldId id="311" r:id="rId25"/>
    <p:sldId id="312" r:id="rId26"/>
    <p:sldId id="328" r:id="rId27"/>
    <p:sldId id="297" r:id="rId28"/>
    <p:sldId id="314" r:id="rId29"/>
    <p:sldId id="316" r:id="rId30"/>
    <p:sldId id="321" r:id="rId31"/>
    <p:sldId id="317" r:id="rId32"/>
    <p:sldId id="319" r:id="rId33"/>
    <p:sldId id="310" r:id="rId34"/>
    <p:sldId id="322" r:id="rId35"/>
    <p:sldId id="327" r:id="rId36"/>
    <p:sldId id="324" r:id="rId37"/>
    <p:sldId id="325" r:id="rId38"/>
    <p:sldId id="329" r:id="rId39"/>
    <p:sldId id="326" r:id="rId40"/>
    <p:sldId id="261" r:id="rId41"/>
    <p:sldId id="26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3" autoAdjust="0"/>
    <p:restoredTop sz="95033" autoAdjust="0"/>
  </p:normalViewPr>
  <p:slideViewPr>
    <p:cSldViewPr snapToGrid="0">
      <p:cViewPr varScale="1">
        <p:scale>
          <a:sx n="95" d="100"/>
          <a:sy n="95" d="100"/>
        </p:scale>
        <p:origin x="7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05F5B3-CBA3-3E49-8F1B-74FEB8A73758}" type="datetimeFigureOut">
              <a:rPr lang="en-US" smtClean="0"/>
              <a:t>5/20/2024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BAA38E-59FF-654D-A81E-8649AACFAE4B}" type="slidenum">
              <a:rPr lang="en-US" smtClean="0"/>
              <a:t>‹#›</a:t>
            </a:fld>
            <a:endParaRPr lang="en-US" dirty="0"/>
          </a:p>
        </p:txBody>
      </p:sp>
    </p:spTree>
    <p:extLst>
      <p:ext uri="{BB962C8B-B14F-4D97-AF65-F5344CB8AC3E}">
        <p14:creationId xmlns:p14="http://schemas.microsoft.com/office/powerpoint/2010/main" val="38481045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39FA1-3CDF-17B9-2C0F-7208F4BBA0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C67F8AC-CC8E-CDE7-D752-040FE0C015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9631255-C3B7-61F6-E91D-35BC6992384D}"/>
              </a:ext>
            </a:extLst>
          </p:cNvPr>
          <p:cNvSpPr>
            <a:spLocks noGrp="1"/>
          </p:cNvSpPr>
          <p:nvPr>
            <p:ph type="dt" sz="half" idx="10"/>
          </p:nvPr>
        </p:nvSpPr>
        <p:spPr/>
        <p:txBody>
          <a:bodyPr/>
          <a:lstStyle/>
          <a:p>
            <a:fld id="{6EED489D-C8BA-D34B-AD9C-E81EF60FAE0E}" type="datetime1">
              <a:rPr lang="en-IN" smtClean="0"/>
              <a:t>20-05-2024</a:t>
            </a:fld>
            <a:endParaRPr lang="en-US" dirty="0"/>
          </a:p>
        </p:txBody>
      </p:sp>
      <p:sp>
        <p:nvSpPr>
          <p:cNvPr id="5" name="Footer Placeholder 4">
            <a:extLst>
              <a:ext uri="{FF2B5EF4-FFF2-40B4-BE49-F238E27FC236}">
                <a16:creationId xmlns:a16="http://schemas.microsoft.com/office/drawing/2014/main" id="{732B6181-0946-2F0D-ABC1-779A9F764F0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984699E-D109-5BD3-9901-C45304838278}"/>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1744265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D015E-F490-2826-F180-A778A8ADBE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904DA9-E0A5-472E-561A-14DD2EDA32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6BEA0B-4D8D-045A-08AD-98631331F44A}"/>
              </a:ext>
            </a:extLst>
          </p:cNvPr>
          <p:cNvSpPr>
            <a:spLocks noGrp="1"/>
          </p:cNvSpPr>
          <p:nvPr>
            <p:ph type="dt" sz="half" idx="10"/>
          </p:nvPr>
        </p:nvSpPr>
        <p:spPr/>
        <p:txBody>
          <a:bodyPr/>
          <a:lstStyle/>
          <a:p>
            <a:fld id="{759C4752-8EB0-C14E-833D-247D931DE3D7}" type="datetime1">
              <a:rPr lang="en-IN" smtClean="0"/>
              <a:t>20-05-2024</a:t>
            </a:fld>
            <a:endParaRPr lang="en-US" dirty="0"/>
          </a:p>
        </p:txBody>
      </p:sp>
      <p:sp>
        <p:nvSpPr>
          <p:cNvPr id="5" name="Footer Placeholder 4">
            <a:extLst>
              <a:ext uri="{FF2B5EF4-FFF2-40B4-BE49-F238E27FC236}">
                <a16:creationId xmlns:a16="http://schemas.microsoft.com/office/drawing/2014/main" id="{858173D1-4F4F-025F-C58E-14F6EB80C90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910673-113A-D980-E2DB-2A2C69C0F431}"/>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710912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9EA8A0-D1CF-E2AC-B7D4-21B76EB6FF9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642F56C-B6E2-59A6-9FEC-CF466AEA65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414619-3AB9-9AEA-8B7A-77839CB1C6DF}"/>
              </a:ext>
            </a:extLst>
          </p:cNvPr>
          <p:cNvSpPr>
            <a:spLocks noGrp="1"/>
          </p:cNvSpPr>
          <p:nvPr>
            <p:ph type="dt" sz="half" idx="10"/>
          </p:nvPr>
        </p:nvSpPr>
        <p:spPr/>
        <p:txBody>
          <a:bodyPr/>
          <a:lstStyle/>
          <a:p>
            <a:fld id="{504884E6-5D40-374F-B1FE-A6B9546D45F3}" type="datetime1">
              <a:rPr lang="en-IN" smtClean="0"/>
              <a:t>20-05-2024</a:t>
            </a:fld>
            <a:endParaRPr lang="en-US" dirty="0"/>
          </a:p>
        </p:txBody>
      </p:sp>
      <p:sp>
        <p:nvSpPr>
          <p:cNvPr id="5" name="Footer Placeholder 4">
            <a:extLst>
              <a:ext uri="{FF2B5EF4-FFF2-40B4-BE49-F238E27FC236}">
                <a16:creationId xmlns:a16="http://schemas.microsoft.com/office/drawing/2014/main" id="{F28D1441-2480-E191-397E-96A2D826ADB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6DC7552-6223-D440-500C-5A130492A6BD}"/>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3086882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2FC91-12BC-571F-8D1A-7CE5E03A24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F76124-C06F-A628-B4EB-B1EFBAEDFF8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C30A6F-9164-3B8D-EAC8-2FDBEE62AD7D}"/>
              </a:ext>
            </a:extLst>
          </p:cNvPr>
          <p:cNvSpPr>
            <a:spLocks noGrp="1"/>
          </p:cNvSpPr>
          <p:nvPr>
            <p:ph type="dt" sz="half" idx="10"/>
          </p:nvPr>
        </p:nvSpPr>
        <p:spPr/>
        <p:txBody>
          <a:bodyPr/>
          <a:lstStyle/>
          <a:p>
            <a:fld id="{D4BA2680-0008-814C-B15E-8F686209E748}" type="datetime1">
              <a:rPr lang="en-IN" smtClean="0"/>
              <a:t>20-05-2024</a:t>
            </a:fld>
            <a:endParaRPr lang="en-US" dirty="0"/>
          </a:p>
        </p:txBody>
      </p:sp>
      <p:sp>
        <p:nvSpPr>
          <p:cNvPr id="5" name="Footer Placeholder 4">
            <a:extLst>
              <a:ext uri="{FF2B5EF4-FFF2-40B4-BE49-F238E27FC236}">
                <a16:creationId xmlns:a16="http://schemas.microsoft.com/office/drawing/2014/main" id="{1142C86B-C373-13A2-8EE5-96E15E7EB37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606280D-3E4D-F009-8CE9-E74086A3358B}"/>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2212069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A2D13-DEE6-6115-9B0E-26363A8F64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5832246-46A8-173F-3217-3D473B5557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E6E701-0107-F354-F9AB-E309E72B3D77}"/>
              </a:ext>
            </a:extLst>
          </p:cNvPr>
          <p:cNvSpPr>
            <a:spLocks noGrp="1"/>
          </p:cNvSpPr>
          <p:nvPr>
            <p:ph type="dt" sz="half" idx="10"/>
          </p:nvPr>
        </p:nvSpPr>
        <p:spPr/>
        <p:txBody>
          <a:bodyPr/>
          <a:lstStyle/>
          <a:p>
            <a:fld id="{876166A7-44D7-5B44-B476-E01FB5F10A10}" type="datetime1">
              <a:rPr lang="en-IN" smtClean="0"/>
              <a:t>20-05-2024</a:t>
            </a:fld>
            <a:endParaRPr lang="en-US" dirty="0"/>
          </a:p>
        </p:txBody>
      </p:sp>
      <p:sp>
        <p:nvSpPr>
          <p:cNvPr id="5" name="Footer Placeholder 4">
            <a:extLst>
              <a:ext uri="{FF2B5EF4-FFF2-40B4-BE49-F238E27FC236}">
                <a16:creationId xmlns:a16="http://schemas.microsoft.com/office/drawing/2014/main" id="{17543142-8AC6-912F-E484-C112248D0C0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32488B-E5FE-86C6-206D-15EC06C78E52}"/>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1928751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802A2-6EC4-46B4-703F-E408DB82C7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7F9111-BB14-D465-0F99-BD721DE446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B3F5960-D9C0-FE5F-1D59-31EEDD57E07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C5AC30-8AA4-349A-442B-72F705F953D1}"/>
              </a:ext>
            </a:extLst>
          </p:cNvPr>
          <p:cNvSpPr>
            <a:spLocks noGrp="1"/>
          </p:cNvSpPr>
          <p:nvPr>
            <p:ph type="dt" sz="half" idx="10"/>
          </p:nvPr>
        </p:nvSpPr>
        <p:spPr/>
        <p:txBody>
          <a:bodyPr/>
          <a:lstStyle/>
          <a:p>
            <a:fld id="{6A2D5168-2A5F-3642-8748-D28E8E5D140E}" type="datetime1">
              <a:rPr lang="en-IN" smtClean="0"/>
              <a:t>20-05-2024</a:t>
            </a:fld>
            <a:endParaRPr lang="en-US" dirty="0"/>
          </a:p>
        </p:txBody>
      </p:sp>
      <p:sp>
        <p:nvSpPr>
          <p:cNvPr id="6" name="Footer Placeholder 5">
            <a:extLst>
              <a:ext uri="{FF2B5EF4-FFF2-40B4-BE49-F238E27FC236}">
                <a16:creationId xmlns:a16="http://schemas.microsoft.com/office/drawing/2014/main" id="{56EBF42F-596D-79A5-128B-0EAFBDFE45D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3413F1F-CC39-6B37-BC80-230185167A9A}"/>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563459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3568E-B061-941A-334E-1B7F56EE00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4AFADA-23F2-107C-DD71-507A34BABA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BAA999-2AFC-2FBE-11AC-10BB871EB7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660F40-6335-82F7-3635-E9D5C7934F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70B8B5-3DA2-F40A-32A9-5B572875F1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EA83A4F-E9DC-8C83-40A9-66D1FB156452}"/>
              </a:ext>
            </a:extLst>
          </p:cNvPr>
          <p:cNvSpPr>
            <a:spLocks noGrp="1"/>
          </p:cNvSpPr>
          <p:nvPr>
            <p:ph type="dt" sz="half" idx="10"/>
          </p:nvPr>
        </p:nvSpPr>
        <p:spPr/>
        <p:txBody>
          <a:bodyPr/>
          <a:lstStyle/>
          <a:p>
            <a:fld id="{89FD29D5-EE8B-0541-AD5D-F7250EA9DDA0}" type="datetime1">
              <a:rPr lang="en-IN" smtClean="0"/>
              <a:t>20-05-2024</a:t>
            </a:fld>
            <a:endParaRPr lang="en-US" dirty="0"/>
          </a:p>
        </p:txBody>
      </p:sp>
      <p:sp>
        <p:nvSpPr>
          <p:cNvPr id="8" name="Footer Placeholder 7">
            <a:extLst>
              <a:ext uri="{FF2B5EF4-FFF2-40B4-BE49-F238E27FC236}">
                <a16:creationId xmlns:a16="http://schemas.microsoft.com/office/drawing/2014/main" id="{EDEDD2B7-6A30-E66D-24BC-0F50F057A6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E2EF931-8D29-D59D-A2B8-BE306F8B7486}"/>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1514659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FC8CE-B3CB-3821-0B20-594A81996F7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81B051C-32A3-295A-69F6-1EBEB71A36FE}"/>
              </a:ext>
            </a:extLst>
          </p:cNvPr>
          <p:cNvSpPr>
            <a:spLocks noGrp="1"/>
          </p:cNvSpPr>
          <p:nvPr>
            <p:ph type="dt" sz="half" idx="10"/>
          </p:nvPr>
        </p:nvSpPr>
        <p:spPr/>
        <p:txBody>
          <a:bodyPr/>
          <a:lstStyle/>
          <a:p>
            <a:fld id="{5DEB885F-FC53-0F40-8D4F-CC94AD167472}" type="datetime1">
              <a:rPr lang="en-IN" smtClean="0"/>
              <a:t>20-05-2024</a:t>
            </a:fld>
            <a:endParaRPr lang="en-US" dirty="0"/>
          </a:p>
        </p:txBody>
      </p:sp>
      <p:sp>
        <p:nvSpPr>
          <p:cNvPr id="4" name="Footer Placeholder 3">
            <a:extLst>
              <a:ext uri="{FF2B5EF4-FFF2-40B4-BE49-F238E27FC236}">
                <a16:creationId xmlns:a16="http://schemas.microsoft.com/office/drawing/2014/main" id="{C8448629-3449-41EE-322E-2DEA5ECA585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27E0CED-8331-78F8-C19D-E8BB74D26484}"/>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2503640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C94E6F-5D07-FB94-CA9D-0C47D384299F}"/>
              </a:ext>
            </a:extLst>
          </p:cNvPr>
          <p:cNvSpPr>
            <a:spLocks noGrp="1"/>
          </p:cNvSpPr>
          <p:nvPr>
            <p:ph type="dt" sz="half" idx="10"/>
          </p:nvPr>
        </p:nvSpPr>
        <p:spPr/>
        <p:txBody>
          <a:bodyPr/>
          <a:lstStyle/>
          <a:p>
            <a:fld id="{C447AC54-59EB-0547-AFDA-1A1BB045DA36}" type="datetime1">
              <a:rPr lang="en-IN" smtClean="0"/>
              <a:t>20-05-2024</a:t>
            </a:fld>
            <a:endParaRPr lang="en-US" dirty="0"/>
          </a:p>
        </p:txBody>
      </p:sp>
      <p:sp>
        <p:nvSpPr>
          <p:cNvPr id="3" name="Footer Placeholder 2">
            <a:extLst>
              <a:ext uri="{FF2B5EF4-FFF2-40B4-BE49-F238E27FC236}">
                <a16:creationId xmlns:a16="http://schemas.microsoft.com/office/drawing/2014/main" id="{802B3D29-21D1-168D-8834-BF2D67C0650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C8435B8-EBCC-ED36-36DA-3532607F6D4B}"/>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41338658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B39B2-9824-A2B2-33D6-03E51AC3CC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77618B-6DCC-0EC7-8AD8-29F082A35E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482D370-C314-9927-E3E9-B5E4CA45AE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83CCCC-5B49-8CC0-915C-CC12AE853216}"/>
              </a:ext>
            </a:extLst>
          </p:cNvPr>
          <p:cNvSpPr>
            <a:spLocks noGrp="1"/>
          </p:cNvSpPr>
          <p:nvPr>
            <p:ph type="dt" sz="half" idx="10"/>
          </p:nvPr>
        </p:nvSpPr>
        <p:spPr/>
        <p:txBody>
          <a:bodyPr/>
          <a:lstStyle/>
          <a:p>
            <a:fld id="{86F206DB-94DA-C148-89AC-D00F6CB061F0}" type="datetime1">
              <a:rPr lang="en-IN" smtClean="0"/>
              <a:t>20-05-2024</a:t>
            </a:fld>
            <a:endParaRPr lang="en-US" dirty="0"/>
          </a:p>
        </p:txBody>
      </p:sp>
      <p:sp>
        <p:nvSpPr>
          <p:cNvPr id="6" name="Footer Placeholder 5">
            <a:extLst>
              <a:ext uri="{FF2B5EF4-FFF2-40B4-BE49-F238E27FC236}">
                <a16:creationId xmlns:a16="http://schemas.microsoft.com/office/drawing/2014/main" id="{183D8E82-8FFE-B689-123B-B2D9F884673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6CD0EA5-2D9F-BCB1-4F21-17A31E976E88}"/>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4161548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3A841-A069-9EFF-5DE9-83FD20011B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3A7454-769F-3F63-9185-B3146A026A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DAD15CC-1D3D-F573-7485-EA524CB3EA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5F38AA-6018-8754-DB06-CEB52763C762}"/>
              </a:ext>
            </a:extLst>
          </p:cNvPr>
          <p:cNvSpPr>
            <a:spLocks noGrp="1"/>
          </p:cNvSpPr>
          <p:nvPr>
            <p:ph type="dt" sz="half" idx="10"/>
          </p:nvPr>
        </p:nvSpPr>
        <p:spPr/>
        <p:txBody>
          <a:bodyPr/>
          <a:lstStyle/>
          <a:p>
            <a:fld id="{7B0C29F5-5078-3345-9071-FAD469332A6E}" type="datetime1">
              <a:rPr lang="en-IN" smtClean="0"/>
              <a:t>20-05-2024</a:t>
            </a:fld>
            <a:endParaRPr lang="en-US" dirty="0"/>
          </a:p>
        </p:txBody>
      </p:sp>
      <p:sp>
        <p:nvSpPr>
          <p:cNvPr id="6" name="Footer Placeholder 5">
            <a:extLst>
              <a:ext uri="{FF2B5EF4-FFF2-40B4-BE49-F238E27FC236}">
                <a16:creationId xmlns:a16="http://schemas.microsoft.com/office/drawing/2014/main" id="{2AA3513F-3987-E05E-CD17-9ED1710D1C6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5463074-1A1D-B572-6DC5-154BA68BCB43}"/>
              </a:ext>
            </a:extLst>
          </p:cNvPr>
          <p:cNvSpPr>
            <a:spLocks noGrp="1"/>
          </p:cNvSpPr>
          <p:nvPr>
            <p:ph type="sldNum" sz="quarter" idx="12"/>
          </p:nvPr>
        </p:nvSpPr>
        <p:spPr/>
        <p:txBody>
          <a:bodyPr/>
          <a:lstStyle/>
          <a:p>
            <a:fld id="{5CE5F96C-1EE9-C842-AFB1-BA1DA729A036}" type="slidenum">
              <a:rPr lang="en-US" smtClean="0"/>
              <a:t>‹#›</a:t>
            </a:fld>
            <a:endParaRPr lang="en-US" dirty="0"/>
          </a:p>
        </p:txBody>
      </p:sp>
    </p:spTree>
    <p:extLst>
      <p:ext uri="{BB962C8B-B14F-4D97-AF65-F5344CB8AC3E}">
        <p14:creationId xmlns:p14="http://schemas.microsoft.com/office/powerpoint/2010/main" val="3100209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BC228F-4822-C7D4-CE60-6E9A6C0BAC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D58727-7E84-4839-3F72-B0DD3E3E1F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06AC76-0664-521F-1648-7853394CEB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455688-7456-854A-A211-7AA10B65FFDB}" type="datetime1">
              <a:rPr lang="en-IN" smtClean="0"/>
              <a:t>20-05-2024</a:t>
            </a:fld>
            <a:endParaRPr lang="en-US" dirty="0"/>
          </a:p>
        </p:txBody>
      </p:sp>
      <p:sp>
        <p:nvSpPr>
          <p:cNvPr id="5" name="Footer Placeholder 4">
            <a:extLst>
              <a:ext uri="{FF2B5EF4-FFF2-40B4-BE49-F238E27FC236}">
                <a16:creationId xmlns:a16="http://schemas.microsoft.com/office/drawing/2014/main" id="{B524DC35-1901-689D-1D2E-45AE8069DF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DE39FFF-BAFD-2C8B-FB39-E955593CF7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E5F96C-1EE9-C842-AFB1-BA1DA729A036}" type="slidenum">
              <a:rPr lang="en-US" smtClean="0"/>
              <a:t>‹#›</a:t>
            </a:fld>
            <a:endParaRPr lang="en-US" dirty="0"/>
          </a:p>
        </p:txBody>
      </p:sp>
    </p:spTree>
    <p:extLst>
      <p:ext uri="{BB962C8B-B14F-4D97-AF65-F5344CB8AC3E}">
        <p14:creationId xmlns:p14="http://schemas.microsoft.com/office/powerpoint/2010/main" val="4152705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2.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3.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5.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2.jpeg"/></Relationships>
</file>

<file path=ppt/slides/_rels/slide16.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2.jpeg"/></Relationships>
</file>

<file path=ppt/slides/_rels/slide17.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9.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1.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2.jpeg"/></Relationships>
</file>

<file path=ppt/slides/_rels/slide22.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3.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2.jpeg"/></Relationships>
</file>

<file path=ppt/slides/_rels/slide24.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5.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2.jpeg"/></Relationships>
</file>

<file path=ppt/slides/_rels/slide26.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7.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2.jpeg"/></Relationships>
</file>

<file path=ppt/slides/_rels/slide28.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9.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1.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2.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2.jpeg"/></Relationships>
</file>

<file path=ppt/slides/_rels/slide33.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4.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5.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2.jpeg"/></Relationships>
</file>

<file path=ppt/slides/_rels/slide36.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7.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2.jpeg"/></Relationships>
</file>

<file path=ppt/slides/_rels/slide38.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2.jpeg"/></Relationships>
</file>

<file path=ppt/slides/_rels/slide39.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0.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1.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hyperlink" Target="https://ur.wikipedia.org/wiki/%D8%AC%D8%A7%D9%85%D8%B9%DB%81_%D8%A7%D9%86%D8%A7"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0D273-2383-949F-806D-D751F05136AB}"/>
              </a:ext>
            </a:extLst>
          </p:cNvPr>
          <p:cNvSpPr>
            <a:spLocks noGrp="1"/>
          </p:cNvSpPr>
          <p:nvPr>
            <p:ph type="ctrTitle"/>
          </p:nvPr>
        </p:nvSpPr>
        <p:spPr>
          <a:xfrm>
            <a:off x="1401976" y="1418820"/>
            <a:ext cx="8928797" cy="1112405"/>
          </a:xfrm>
        </p:spPr>
        <p:txBody>
          <a:bodyPr>
            <a:noAutofit/>
          </a:bodyPr>
          <a:lstStyle/>
          <a:p>
            <a:r>
              <a:rPr lang="en-US" sz="4000" b="1">
                <a:latin typeface="Times New Roman" panose="02020603050405020304" pitchFamily="18" charset="0"/>
                <a:cs typeface="Times New Roman" panose="02020603050405020304" pitchFamily="18" charset="0"/>
              </a:rPr>
              <a:t>Beamforming for V2V Communications Utilizing Deep Learning</a:t>
            </a:r>
            <a:endParaRPr lang="en-US" sz="40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C71F9889-2C2E-EC39-2FC1-820173295E3D}"/>
              </a:ext>
            </a:extLst>
          </p:cNvPr>
          <p:cNvSpPr>
            <a:spLocks noGrp="1"/>
          </p:cNvSpPr>
          <p:nvPr>
            <p:ph type="subTitle" idx="1"/>
          </p:nvPr>
        </p:nvSpPr>
        <p:spPr>
          <a:xfrm>
            <a:off x="868707" y="3998563"/>
            <a:ext cx="10829307" cy="1983973"/>
          </a:xfrm>
        </p:spPr>
        <p:txBody>
          <a:bodyPr>
            <a:normAutofit fontScale="55000" lnSpcReduction="20000"/>
          </a:bodyPr>
          <a:lstStyle/>
          <a:p>
            <a:pPr algn="just"/>
            <a:r>
              <a:rPr lang="en-US" sz="3200" b="1">
                <a:latin typeface="Times New Roman" panose="02020603050405020304" pitchFamily="18" charset="0"/>
                <a:cs typeface="Times New Roman" panose="02020603050405020304" pitchFamily="18" charset="0"/>
              </a:rPr>
              <a:t>Team members:							Guided By:</a:t>
            </a:r>
          </a:p>
          <a:p>
            <a:pPr algn="just"/>
            <a:r>
              <a:rPr lang="en-US" sz="3200" b="1">
                <a:latin typeface="Times New Roman" panose="02020603050405020304" pitchFamily="18" charset="0"/>
                <a:cs typeface="Times New Roman" panose="02020603050405020304" pitchFamily="18" charset="0"/>
              </a:rPr>
              <a:t>								</a:t>
            </a:r>
            <a:r>
              <a:rPr lang="en-US" sz="3200">
                <a:latin typeface="Times New Roman" panose="02020603050405020304" pitchFamily="18" charset="0"/>
                <a:cs typeface="Times New Roman" panose="02020603050405020304" pitchFamily="18" charset="0"/>
              </a:rPr>
              <a:t>Mrs. P. Kasthuri</a:t>
            </a:r>
            <a:endParaRPr lang="en-US" sz="3200" b="1">
              <a:latin typeface="Times New Roman" panose="02020603050405020304" pitchFamily="18" charset="0"/>
              <a:cs typeface="Times New Roman" panose="02020603050405020304" pitchFamily="18" charset="0"/>
            </a:endParaRPr>
          </a:p>
          <a:p>
            <a:pPr marL="514350" indent="-514350" algn="just">
              <a:buAutoNum type="arabicParenR"/>
            </a:pPr>
            <a:r>
              <a:rPr lang="en-US" sz="3200">
                <a:latin typeface="Times New Roman" panose="02020603050405020304" pitchFamily="18" charset="0"/>
                <a:cs typeface="Times New Roman" panose="02020603050405020304" pitchFamily="18" charset="0"/>
              </a:rPr>
              <a:t>Aravindan SM (2020504515)					Teaching Fellow</a:t>
            </a:r>
          </a:p>
          <a:p>
            <a:pPr marL="514350" indent="-514350" algn="just">
              <a:buAutoNum type="arabicParenR"/>
            </a:pPr>
            <a:r>
              <a:rPr lang="en-US" sz="3200">
                <a:latin typeface="Times New Roman" panose="02020603050405020304" pitchFamily="18" charset="0"/>
                <a:cs typeface="Times New Roman" panose="02020603050405020304" pitchFamily="18" charset="0"/>
              </a:rPr>
              <a:t>Ramana Srivats S (2020504568)					Dept of Electronics</a:t>
            </a:r>
          </a:p>
          <a:p>
            <a:pPr marL="514350" indent="-514350" algn="just">
              <a:buAutoNum type="arabicParenR"/>
            </a:pPr>
            <a:r>
              <a:rPr lang="en-US" sz="3200">
                <a:latin typeface="Times New Roman" panose="02020603050405020304" pitchFamily="18" charset="0"/>
                <a:cs typeface="Times New Roman" panose="02020603050405020304" pitchFamily="18" charset="0"/>
              </a:rPr>
              <a:t>Shri Harish S (2020504583)					Madras Institute of Technology,</a:t>
            </a:r>
          </a:p>
          <a:p>
            <a:pPr algn="just"/>
            <a:r>
              <a:rPr lang="en-US" sz="3200">
                <a:latin typeface="Times New Roman" panose="02020603050405020304" pitchFamily="18" charset="0"/>
                <a:cs typeface="Times New Roman" panose="02020603050405020304" pitchFamily="18" charset="0"/>
              </a:rPr>
              <a:t>                                                                                                                	Anna University</a:t>
            </a:r>
            <a:endParaRPr lang="en-US" sz="2400">
              <a:latin typeface="Times New Roman" panose="02020603050405020304" pitchFamily="18" charset="0"/>
              <a:cs typeface="Times New Roman" panose="02020603050405020304" pitchFamily="18" charset="0"/>
            </a:endParaRPr>
          </a:p>
          <a:p>
            <a:pPr marL="4171950" lvl="8" indent="-514350" algn="just">
              <a:buAutoNum type="arabicParenR"/>
            </a:pPr>
            <a:endParaRPr lang="en-US" sz="2400">
              <a:latin typeface="Times New Roman" panose="02020603050405020304" pitchFamily="18" charset="0"/>
              <a:cs typeface="Times New Roman" panose="02020603050405020304" pitchFamily="18" charset="0"/>
            </a:endParaRPr>
          </a:p>
          <a:p>
            <a:pPr marL="514350" indent="-514350" algn="just">
              <a:buAutoNum type="arabicParenR"/>
            </a:pPr>
            <a:endParaRPr lang="en-US" sz="32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A2B2B49-E6C8-0DD6-3778-340B5FD59AC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35437" y="269855"/>
            <a:ext cx="1066540" cy="1058591"/>
          </a:xfrm>
          <a:prstGeom prst="rect">
            <a:avLst/>
          </a:prstGeom>
        </p:spPr>
      </p:pic>
      <p:pic>
        <p:nvPicPr>
          <p:cNvPr id="6" name="Picture 7">
            <a:extLst>
              <a:ext uri="{FF2B5EF4-FFF2-40B4-BE49-F238E27FC236}">
                <a16:creationId xmlns:a16="http://schemas.microsoft.com/office/drawing/2014/main" id="{7F31E10F-95F0-7A07-CA73-57D13D23EDA9}"/>
              </a:ext>
            </a:extLst>
          </p:cNvPr>
          <p:cNvPicPr>
            <a:picLocks noChangeAspect="1"/>
          </p:cNvPicPr>
          <p:nvPr/>
        </p:nvPicPr>
        <p:blipFill>
          <a:blip r:embed="rId4"/>
          <a:stretch>
            <a:fillRect/>
          </a:stretch>
        </p:blipFill>
        <p:spPr>
          <a:xfrm>
            <a:off x="10217713" y="242947"/>
            <a:ext cx="1638850" cy="1112406"/>
          </a:xfrm>
          <a:prstGeom prst="rect">
            <a:avLst/>
          </a:prstGeom>
        </p:spPr>
      </p:pic>
      <p:sp>
        <p:nvSpPr>
          <p:cNvPr id="7" name="Slide Number Placeholder 6">
            <a:extLst>
              <a:ext uri="{FF2B5EF4-FFF2-40B4-BE49-F238E27FC236}">
                <a16:creationId xmlns:a16="http://schemas.microsoft.com/office/drawing/2014/main" id="{03E3A63C-04B2-033E-3E10-18F16587A859}"/>
              </a:ext>
            </a:extLst>
          </p:cNvPr>
          <p:cNvSpPr>
            <a:spLocks noGrp="1"/>
          </p:cNvSpPr>
          <p:nvPr>
            <p:ph type="sldNum" sz="quarter" idx="12"/>
          </p:nvPr>
        </p:nvSpPr>
        <p:spPr>
          <a:xfrm>
            <a:off x="0" y="6396337"/>
            <a:ext cx="12192000" cy="461664"/>
          </a:xfrm>
        </p:spPr>
        <p:txBody>
          <a:bodyPr/>
          <a:lstStyle/>
          <a:p>
            <a:pPr algn="ctr"/>
            <a:fld id="{5CE5F96C-1EE9-C842-AFB1-BA1DA729A036}" type="slidenum">
              <a:rPr lang="en-US" sz="1600" b="1" smtClean="0">
                <a:solidFill>
                  <a:schemeClr val="tx1">
                    <a:lumMod val="95000"/>
                    <a:lumOff val="5000"/>
                  </a:schemeClr>
                </a:solidFill>
              </a:rPr>
              <a:pPr algn="ctr"/>
              <a:t>1</a:t>
            </a:fld>
            <a:endParaRPr lang="en-US" sz="1600" b="1" dirty="0">
              <a:solidFill>
                <a:schemeClr val="tx1">
                  <a:lumMod val="95000"/>
                  <a:lumOff val="5000"/>
                </a:schemeClr>
              </a:solidFill>
            </a:endParaRPr>
          </a:p>
        </p:txBody>
      </p:sp>
      <p:sp>
        <p:nvSpPr>
          <p:cNvPr id="8" name="TextBox 7">
            <a:extLst>
              <a:ext uri="{FF2B5EF4-FFF2-40B4-BE49-F238E27FC236}">
                <a16:creationId xmlns:a16="http://schemas.microsoft.com/office/drawing/2014/main" id="{5326F840-8897-05F9-BC4F-CF00838E71C1}"/>
              </a:ext>
            </a:extLst>
          </p:cNvPr>
          <p:cNvSpPr txBox="1"/>
          <p:nvPr/>
        </p:nvSpPr>
        <p:spPr>
          <a:xfrm>
            <a:off x="2" y="358688"/>
            <a:ext cx="12191998" cy="707886"/>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EXTERNAL REVIEW</a:t>
            </a:r>
          </a:p>
          <a:p>
            <a:pPr algn="ctr"/>
            <a:r>
              <a:rPr lang="en-IN" sz="2000" dirty="0">
                <a:latin typeface="Times New Roman" panose="02020603050405020304" pitchFamily="18" charset="0"/>
                <a:cs typeface="Times New Roman" panose="02020603050405020304" pitchFamily="18" charset="0"/>
              </a:rPr>
              <a:t>DEPARTMENT OF ELECTRONICS ENGINEERING</a:t>
            </a:r>
          </a:p>
        </p:txBody>
      </p:sp>
    </p:spTree>
    <p:extLst>
      <p:ext uri="{BB962C8B-B14F-4D97-AF65-F5344CB8AC3E}">
        <p14:creationId xmlns:p14="http://schemas.microsoft.com/office/powerpoint/2010/main" val="3896406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BASE SOLUTION</a:t>
            </a:r>
          </a:p>
        </p:txBody>
      </p:sp>
      <p:sp>
        <p:nvSpPr>
          <p:cNvPr id="3" name="Content Placeholder 2">
            <a:extLst>
              <a:ext uri="{FF2B5EF4-FFF2-40B4-BE49-F238E27FC236}">
                <a16:creationId xmlns:a16="http://schemas.microsoft.com/office/drawing/2014/main" id="{DC3D4FE3-252F-F61B-1911-99687607A584}"/>
              </a:ext>
            </a:extLst>
          </p:cNvPr>
          <p:cNvSpPr>
            <a:spLocks noGrp="1"/>
          </p:cNvSpPr>
          <p:nvPr>
            <p:ph idx="1"/>
          </p:nvPr>
        </p:nvSpPr>
        <p:spPr>
          <a:xfrm>
            <a:off x="694944" y="1335024"/>
            <a:ext cx="10658856" cy="4841939"/>
          </a:xfrm>
        </p:spPr>
        <p:txBody>
          <a:bodyPr>
            <a:normAutofit/>
          </a:bodyPr>
          <a:lstStyle/>
          <a:p>
            <a:pPr algn="just"/>
            <a:r>
              <a:rPr lang="en-US" dirty="0">
                <a:latin typeface="Times New Roman" panose="02020603050405020304" pitchFamily="18" charset="0"/>
                <a:cs typeface="Times New Roman" panose="02020603050405020304" pitchFamily="18" charset="0"/>
              </a:rPr>
              <a:t>Utilize input positions for car1 and car2 to predict their positions at the new timestamp through linear extrapolation.</a:t>
            </a:r>
          </a:p>
          <a:p>
            <a:pPr algn="just"/>
            <a:r>
              <a:rPr lang="en-US" dirty="0">
                <a:latin typeface="Times New Roman" panose="02020603050405020304" pitchFamily="18" charset="0"/>
                <a:cs typeface="Times New Roman" panose="02020603050405020304" pitchFamily="18" charset="0"/>
              </a:rPr>
              <a:t>Calculate the angle of arrival using the estimated positions.</a:t>
            </a:r>
          </a:p>
          <a:p>
            <a:pPr algn="just"/>
            <a:r>
              <a:rPr lang="en-US" dirty="0">
                <a:latin typeface="Times New Roman" panose="02020603050405020304" pitchFamily="18" charset="0"/>
                <a:cs typeface="Times New Roman" panose="02020603050405020304" pitchFamily="18" charset="0"/>
              </a:rPr>
              <a:t>Determine the optimal beam based on the estimated angle of arrival, assuming uniform distribution in the angular domain.</a:t>
            </a:r>
          </a:p>
          <a:p>
            <a:pPr algn="just"/>
            <a:r>
              <a:rPr lang="en-US" dirty="0">
                <a:latin typeface="Times New Roman" panose="02020603050405020304" pitchFamily="18" charset="0"/>
                <a:cs typeface="Times New Roman" panose="02020603050405020304" pitchFamily="18" charset="0"/>
              </a:rPr>
              <a:t>Evaluate the top-k accuracy to measure the performance of the estimation process.</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10</a:t>
            </a:fld>
            <a:endParaRPr lang="en-US" sz="1600" b="1" dirty="0">
              <a:solidFill>
                <a:schemeClr val="tx1"/>
              </a:solidFill>
            </a:endParaRPr>
          </a:p>
        </p:txBody>
      </p:sp>
    </p:spTree>
    <p:extLst>
      <p:ext uri="{BB962C8B-B14F-4D97-AF65-F5344CB8AC3E}">
        <p14:creationId xmlns:p14="http://schemas.microsoft.com/office/powerpoint/2010/main" val="1763866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RESULTS OF BASE SOLUTION</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11</a:t>
            </a:fld>
            <a:endParaRPr lang="en-US" sz="1600" b="1" dirty="0">
              <a:solidFill>
                <a:schemeClr val="tx1"/>
              </a:solidFill>
            </a:endParaRP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2688099832"/>
              </p:ext>
            </p:extLst>
          </p:nvPr>
        </p:nvGraphicFramePr>
        <p:xfrm>
          <a:off x="838200" y="1979507"/>
          <a:ext cx="10515600" cy="4426085"/>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605774778"/>
                    </a:ext>
                  </a:extLst>
                </a:gridCol>
                <a:gridCol w="2103120">
                  <a:extLst>
                    <a:ext uri="{9D8B030D-6E8A-4147-A177-3AD203B41FA5}">
                      <a16:colId xmlns:a16="http://schemas.microsoft.com/office/drawing/2014/main" val="3937687177"/>
                    </a:ext>
                  </a:extLst>
                </a:gridCol>
                <a:gridCol w="2103120">
                  <a:extLst>
                    <a:ext uri="{9D8B030D-6E8A-4147-A177-3AD203B41FA5}">
                      <a16:colId xmlns:a16="http://schemas.microsoft.com/office/drawing/2014/main" val="3339004419"/>
                    </a:ext>
                  </a:extLst>
                </a:gridCol>
                <a:gridCol w="2103120">
                  <a:extLst>
                    <a:ext uri="{9D8B030D-6E8A-4147-A177-3AD203B41FA5}">
                      <a16:colId xmlns:a16="http://schemas.microsoft.com/office/drawing/2014/main" val="2520792560"/>
                    </a:ext>
                  </a:extLst>
                </a:gridCol>
                <a:gridCol w="2103120">
                  <a:extLst>
                    <a:ext uri="{9D8B030D-6E8A-4147-A177-3AD203B41FA5}">
                      <a16:colId xmlns:a16="http://schemas.microsoft.com/office/drawing/2014/main" val="420097955"/>
                    </a:ext>
                  </a:extLst>
                </a:gridCol>
              </a:tblGrid>
              <a:tr h="885217">
                <a:tc>
                  <a:txBody>
                    <a:bodyPr/>
                    <a:lstStyle/>
                    <a:p>
                      <a:pPr algn="ctr" fontAlgn="ctr"/>
                      <a:r>
                        <a:rPr lang="en-IN" b="0">
                          <a:effectLst/>
                          <a:latin typeface="Roboto" panose="02000000000000000000" pitchFamily="2" charset="0"/>
                        </a:rPr>
                        <a:t>﻿﻿Scenario</a:t>
                      </a:r>
                    </a:p>
                  </a:txBody>
                  <a:tcPr anchor="ctr"/>
                </a:tc>
                <a:tc>
                  <a:txBody>
                    <a:bodyPr/>
                    <a:lstStyle/>
                    <a:p>
                      <a:pPr algn="ctr" fontAlgn="ctr"/>
                      <a:r>
                        <a:rPr lang="en-IN" b="0">
                          <a:effectLst/>
                          <a:latin typeface="Roboto" panose="02000000000000000000" pitchFamily="2" charset="0"/>
                        </a:rPr>
                        <a:t>APL</a:t>
                      </a:r>
                    </a:p>
                  </a:txBody>
                  <a:tcPr anchor="ctr"/>
                </a:tc>
                <a:tc>
                  <a:txBody>
                    <a:bodyPr/>
                    <a:lstStyle/>
                    <a:p>
                      <a:pPr algn="ctr" fontAlgn="ctr"/>
                      <a:r>
                        <a:rPr lang="en-IN" b="0">
                          <a:effectLst/>
                          <a:latin typeface="Roboto" panose="02000000000000000000" pitchFamily="2" charset="0"/>
                        </a:rPr>
                        <a:t>Top1</a:t>
                      </a:r>
                    </a:p>
                  </a:txBody>
                  <a:tcPr anchor="ctr"/>
                </a:tc>
                <a:tc>
                  <a:txBody>
                    <a:bodyPr/>
                    <a:lstStyle/>
                    <a:p>
                      <a:pPr algn="ctr" fontAlgn="ctr"/>
                      <a:r>
                        <a:rPr lang="en-IN" b="0">
                          <a:effectLst/>
                          <a:latin typeface="Roboto" panose="02000000000000000000" pitchFamily="2" charset="0"/>
                        </a:rPr>
                        <a:t>Top3</a:t>
                      </a:r>
                    </a:p>
                  </a:txBody>
                  <a:tcPr anchor="ctr"/>
                </a:tc>
                <a:tc>
                  <a:txBody>
                    <a:bodyPr/>
                    <a:lstStyle/>
                    <a:p>
                      <a:pPr algn="ctr" fontAlgn="ctr"/>
                      <a:r>
                        <a:rPr lang="en-IN" b="0">
                          <a:effectLst/>
                          <a:latin typeface="Roboto" panose="02000000000000000000" pitchFamily="2" charset="0"/>
                        </a:rPr>
                        <a:t>Top5</a:t>
                      </a:r>
                    </a:p>
                  </a:txBody>
                  <a:tcPr anchor="ctr"/>
                </a:tc>
                <a:extLst>
                  <a:ext uri="{0D108BD9-81ED-4DB2-BD59-A6C34878D82A}">
                    <a16:rowId xmlns:a16="http://schemas.microsoft.com/office/drawing/2014/main" val="2859163701"/>
                  </a:ext>
                </a:extLst>
              </a:tr>
              <a:tr h="885217">
                <a:tc>
                  <a:txBody>
                    <a:bodyPr/>
                    <a:lstStyle/>
                    <a:p>
                      <a:pPr algn="ctr" fontAlgn="ctr"/>
                      <a:r>
                        <a:rPr lang="en-IN" b="0" dirty="0">
                          <a:effectLst/>
                          <a:latin typeface="Roboto" panose="02000000000000000000" pitchFamily="2" charset="0"/>
                        </a:rPr>
                        <a:t>36</a:t>
                      </a:r>
                    </a:p>
                  </a:txBody>
                  <a:tcPr anchor="ctr"/>
                </a:tc>
                <a:tc>
                  <a:txBody>
                    <a:bodyPr/>
                    <a:lstStyle/>
                    <a:p>
                      <a:pPr algn="ctr" fontAlgn="ctr"/>
                      <a:r>
                        <a:rPr lang="en-IN" b="0">
                          <a:effectLst/>
                          <a:latin typeface="Roboto" panose="02000000000000000000" pitchFamily="2" charset="0"/>
                        </a:rPr>
                        <a:t>-4.81 dB</a:t>
                      </a:r>
                    </a:p>
                  </a:txBody>
                  <a:tcPr anchor="ctr"/>
                </a:tc>
                <a:tc>
                  <a:txBody>
                    <a:bodyPr/>
                    <a:lstStyle/>
                    <a:p>
                      <a:pPr algn="ctr" fontAlgn="ctr"/>
                      <a:r>
                        <a:rPr lang="en-IN" b="0">
                          <a:effectLst/>
                          <a:latin typeface="Roboto" panose="02000000000000000000" pitchFamily="2" charset="0"/>
                        </a:rPr>
                        <a:t>31.18</a:t>
                      </a:r>
                    </a:p>
                  </a:txBody>
                  <a:tcPr anchor="ctr"/>
                </a:tc>
                <a:tc>
                  <a:txBody>
                    <a:bodyPr/>
                    <a:lstStyle/>
                    <a:p>
                      <a:pPr algn="ctr" fontAlgn="ctr"/>
                      <a:r>
                        <a:rPr lang="en-IN" b="0">
                          <a:effectLst/>
                          <a:latin typeface="Roboto" panose="02000000000000000000" pitchFamily="2" charset="0"/>
                        </a:rPr>
                        <a:t>62.6</a:t>
                      </a:r>
                    </a:p>
                  </a:txBody>
                  <a:tcPr anchor="ctr"/>
                </a:tc>
                <a:tc>
                  <a:txBody>
                    <a:bodyPr/>
                    <a:lstStyle/>
                    <a:p>
                      <a:pPr algn="ctr" fontAlgn="ctr"/>
                      <a:r>
                        <a:rPr lang="en-IN" b="0">
                          <a:effectLst/>
                          <a:latin typeface="Roboto" panose="02000000000000000000" pitchFamily="2" charset="0"/>
                        </a:rPr>
                        <a:t>70.41</a:t>
                      </a:r>
                    </a:p>
                  </a:txBody>
                  <a:tcPr anchor="ctr"/>
                </a:tc>
                <a:extLst>
                  <a:ext uri="{0D108BD9-81ED-4DB2-BD59-A6C34878D82A}">
                    <a16:rowId xmlns:a16="http://schemas.microsoft.com/office/drawing/2014/main" val="1916390837"/>
                  </a:ext>
                </a:extLst>
              </a:tr>
              <a:tr h="885217">
                <a:tc>
                  <a:txBody>
                    <a:bodyPr/>
                    <a:lstStyle/>
                    <a:p>
                      <a:pPr algn="ctr" fontAlgn="ctr"/>
                      <a:r>
                        <a:rPr lang="en-IN" b="0">
                          <a:effectLst/>
                          <a:latin typeface="Roboto" panose="02000000000000000000" pitchFamily="2" charset="0"/>
                        </a:rPr>
                        <a:t>37</a:t>
                      </a:r>
                    </a:p>
                  </a:txBody>
                  <a:tcPr anchor="ctr"/>
                </a:tc>
                <a:tc>
                  <a:txBody>
                    <a:bodyPr/>
                    <a:lstStyle/>
                    <a:p>
                      <a:pPr algn="ctr" fontAlgn="ctr"/>
                      <a:r>
                        <a:rPr lang="en-IN" b="0" dirty="0">
                          <a:effectLst/>
                          <a:latin typeface="Roboto" panose="02000000000000000000" pitchFamily="2" charset="0"/>
                        </a:rPr>
                        <a:t>-4.10 dB</a:t>
                      </a:r>
                    </a:p>
                  </a:txBody>
                  <a:tcPr anchor="ctr"/>
                </a:tc>
                <a:tc>
                  <a:txBody>
                    <a:bodyPr/>
                    <a:lstStyle/>
                    <a:p>
                      <a:pPr algn="ctr" fontAlgn="ctr"/>
                      <a:r>
                        <a:rPr lang="en-IN" b="0">
                          <a:effectLst/>
                          <a:latin typeface="Roboto" panose="02000000000000000000" pitchFamily="2" charset="0"/>
                        </a:rPr>
                        <a:t>24.05</a:t>
                      </a:r>
                    </a:p>
                  </a:txBody>
                  <a:tcPr anchor="ctr"/>
                </a:tc>
                <a:tc>
                  <a:txBody>
                    <a:bodyPr/>
                    <a:lstStyle/>
                    <a:p>
                      <a:pPr algn="ctr" fontAlgn="ctr"/>
                      <a:r>
                        <a:rPr lang="en-IN" b="0">
                          <a:effectLst/>
                          <a:latin typeface="Roboto" panose="02000000000000000000" pitchFamily="2" charset="0"/>
                        </a:rPr>
                        <a:t>58.6</a:t>
                      </a:r>
                    </a:p>
                  </a:txBody>
                  <a:tcPr anchor="ctr"/>
                </a:tc>
                <a:tc>
                  <a:txBody>
                    <a:bodyPr/>
                    <a:lstStyle/>
                    <a:p>
                      <a:pPr algn="ctr" fontAlgn="ctr"/>
                      <a:r>
                        <a:rPr lang="en-IN" b="0">
                          <a:effectLst/>
                          <a:latin typeface="Roboto" panose="02000000000000000000" pitchFamily="2" charset="0"/>
                        </a:rPr>
                        <a:t>70.47</a:t>
                      </a:r>
                    </a:p>
                  </a:txBody>
                  <a:tcPr anchor="ctr"/>
                </a:tc>
                <a:extLst>
                  <a:ext uri="{0D108BD9-81ED-4DB2-BD59-A6C34878D82A}">
                    <a16:rowId xmlns:a16="http://schemas.microsoft.com/office/drawing/2014/main" val="690314620"/>
                  </a:ext>
                </a:extLst>
              </a:tr>
              <a:tr h="885217">
                <a:tc>
                  <a:txBody>
                    <a:bodyPr/>
                    <a:lstStyle/>
                    <a:p>
                      <a:pPr algn="ctr" fontAlgn="ctr"/>
                      <a:r>
                        <a:rPr lang="en-IN" b="0">
                          <a:effectLst/>
                          <a:latin typeface="Roboto" panose="02000000000000000000" pitchFamily="2" charset="0"/>
                        </a:rPr>
                        <a:t>38</a:t>
                      </a:r>
                    </a:p>
                  </a:txBody>
                  <a:tcPr anchor="ctr"/>
                </a:tc>
                <a:tc>
                  <a:txBody>
                    <a:bodyPr/>
                    <a:lstStyle/>
                    <a:p>
                      <a:pPr algn="ctr" fontAlgn="ctr"/>
                      <a:r>
                        <a:rPr lang="en-IN" b="0">
                          <a:effectLst/>
                          <a:latin typeface="Roboto" panose="02000000000000000000" pitchFamily="2" charset="0"/>
                        </a:rPr>
                        <a:t>-8.12 dB</a:t>
                      </a:r>
                    </a:p>
                  </a:txBody>
                  <a:tcPr anchor="ctr"/>
                </a:tc>
                <a:tc>
                  <a:txBody>
                    <a:bodyPr/>
                    <a:lstStyle/>
                    <a:p>
                      <a:pPr algn="ctr" fontAlgn="ctr"/>
                      <a:r>
                        <a:rPr lang="en-IN" b="0" dirty="0">
                          <a:effectLst/>
                          <a:latin typeface="Roboto" panose="02000000000000000000" pitchFamily="2" charset="0"/>
                        </a:rPr>
                        <a:t>10.69</a:t>
                      </a:r>
                    </a:p>
                  </a:txBody>
                  <a:tcPr anchor="ctr"/>
                </a:tc>
                <a:tc>
                  <a:txBody>
                    <a:bodyPr/>
                    <a:lstStyle/>
                    <a:p>
                      <a:pPr algn="ctr" fontAlgn="ctr"/>
                      <a:r>
                        <a:rPr lang="en-IN" b="0">
                          <a:effectLst/>
                          <a:latin typeface="Roboto" panose="02000000000000000000" pitchFamily="2" charset="0"/>
                        </a:rPr>
                        <a:t>32.2</a:t>
                      </a:r>
                    </a:p>
                  </a:txBody>
                  <a:tcPr anchor="ctr"/>
                </a:tc>
                <a:tc>
                  <a:txBody>
                    <a:bodyPr/>
                    <a:lstStyle/>
                    <a:p>
                      <a:pPr algn="ctr" fontAlgn="ctr"/>
                      <a:r>
                        <a:rPr lang="en-IN" b="0">
                          <a:effectLst/>
                          <a:latin typeface="Roboto" panose="02000000000000000000" pitchFamily="2" charset="0"/>
                        </a:rPr>
                        <a:t>45.57</a:t>
                      </a:r>
                    </a:p>
                  </a:txBody>
                  <a:tcPr anchor="ctr"/>
                </a:tc>
                <a:extLst>
                  <a:ext uri="{0D108BD9-81ED-4DB2-BD59-A6C34878D82A}">
                    <a16:rowId xmlns:a16="http://schemas.microsoft.com/office/drawing/2014/main" val="971698495"/>
                  </a:ext>
                </a:extLst>
              </a:tr>
              <a:tr h="885217">
                <a:tc>
                  <a:txBody>
                    <a:bodyPr/>
                    <a:lstStyle/>
                    <a:p>
                      <a:pPr algn="ctr" fontAlgn="ctr"/>
                      <a:r>
                        <a:rPr lang="en-IN" b="0">
                          <a:effectLst/>
                          <a:latin typeface="Roboto" panose="02000000000000000000" pitchFamily="2" charset="0"/>
                        </a:rPr>
                        <a:t>39</a:t>
                      </a:r>
                    </a:p>
                  </a:txBody>
                  <a:tcPr anchor="ctr"/>
                </a:tc>
                <a:tc>
                  <a:txBody>
                    <a:bodyPr/>
                    <a:lstStyle/>
                    <a:p>
                      <a:pPr algn="ctr" fontAlgn="ctr"/>
                      <a:r>
                        <a:rPr lang="en-IN" b="0">
                          <a:effectLst/>
                          <a:latin typeface="Roboto" panose="02000000000000000000" pitchFamily="2" charset="0"/>
                        </a:rPr>
                        <a:t>-8.02 dB</a:t>
                      </a:r>
                    </a:p>
                  </a:txBody>
                  <a:tcPr anchor="ctr"/>
                </a:tc>
                <a:tc>
                  <a:txBody>
                    <a:bodyPr/>
                    <a:lstStyle/>
                    <a:p>
                      <a:pPr algn="ctr" fontAlgn="ctr"/>
                      <a:r>
                        <a:rPr lang="en-IN" b="0">
                          <a:effectLst/>
                          <a:latin typeface="Roboto" panose="02000000000000000000" pitchFamily="2" charset="0"/>
                        </a:rPr>
                        <a:t>22.45</a:t>
                      </a:r>
                    </a:p>
                  </a:txBody>
                  <a:tcPr anchor="ctr"/>
                </a:tc>
                <a:tc>
                  <a:txBody>
                    <a:bodyPr/>
                    <a:lstStyle/>
                    <a:p>
                      <a:pPr algn="ctr" fontAlgn="ctr"/>
                      <a:r>
                        <a:rPr lang="en-IN" b="0">
                          <a:effectLst/>
                          <a:latin typeface="Roboto" panose="02000000000000000000" pitchFamily="2" charset="0"/>
                        </a:rPr>
                        <a:t>49.18</a:t>
                      </a:r>
                    </a:p>
                  </a:txBody>
                  <a:tcPr anchor="ctr"/>
                </a:tc>
                <a:tc>
                  <a:txBody>
                    <a:bodyPr/>
                    <a:lstStyle/>
                    <a:p>
                      <a:pPr algn="ctr" fontAlgn="ctr"/>
                      <a:r>
                        <a:rPr lang="en-IN" b="0" dirty="0">
                          <a:effectLst/>
                          <a:latin typeface="Roboto" panose="02000000000000000000" pitchFamily="2" charset="0"/>
                        </a:rPr>
                        <a:t>60.34</a:t>
                      </a:r>
                    </a:p>
                  </a:txBody>
                  <a:tcPr anchor="ctr"/>
                </a:tc>
                <a:extLst>
                  <a:ext uri="{0D108BD9-81ED-4DB2-BD59-A6C34878D82A}">
                    <a16:rowId xmlns:a16="http://schemas.microsoft.com/office/drawing/2014/main" val="3620103461"/>
                  </a:ext>
                </a:extLst>
              </a:tr>
            </a:tbl>
          </a:graphicData>
        </a:graphic>
      </p:graphicFrame>
      <p:sp>
        <p:nvSpPr>
          <p:cNvPr id="11" name="TextBox 10"/>
          <p:cNvSpPr txBox="1"/>
          <p:nvPr/>
        </p:nvSpPr>
        <p:spPr>
          <a:xfrm flipH="1">
            <a:off x="806712" y="1395656"/>
            <a:ext cx="4064225"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a:t>
            </a:r>
          </a:p>
        </p:txBody>
      </p:sp>
    </p:spTree>
    <p:extLst>
      <p:ext uri="{BB962C8B-B14F-4D97-AF65-F5344CB8AC3E}">
        <p14:creationId xmlns:p14="http://schemas.microsoft.com/office/powerpoint/2010/main" val="1976853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DATASET MODIFICATION</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12</a:t>
            </a:fld>
            <a:endParaRPr lang="en-US" sz="1600" b="1" dirty="0">
              <a:solidFill>
                <a:schemeClr val="tx1"/>
              </a:solidFill>
            </a:endParaRPr>
          </a:p>
        </p:txBody>
      </p:sp>
      <p:sp>
        <p:nvSpPr>
          <p:cNvPr id="9" name="Rectangle 8"/>
          <p:cNvSpPr/>
          <p:nvPr/>
        </p:nvSpPr>
        <p:spPr>
          <a:xfrm>
            <a:off x="888023" y="1335024"/>
            <a:ext cx="10682654" cy="4832092"/>
          </a:xfrm>
          <a:prstGeom prst="rect">
            <a:avLst/>
          </a:prstGeom>
        </p:spPr>
        <p:txBody>
          <a:bodyPr wrap="square">
            <a:spAutoFit/>
          </a:bodyPr>
          <a:lstStyle/>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The dataset has been modified such that new parameters such as angle of arrival, velocity and distance between cars have been added.</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Since the latitude and longitude values are very specific we consider relative positions.</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Using haversine formula the distance between the cars is calculated using the latitude and longitude.</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From the calculated distance we determine the velocity by subtracting the future the 5th sample from the future position divided by 500ms.</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Calculated the </a:t>
            </a:r>
            <a:r>
              <a:rPr lang="en-US" sz="2800" dirty="0" err="1">
                <a:latin typeface="Times New Roman" panose="02020603050405020304" pitchFamily="18" charset="0"/>
                <a:cs typeface="Times New Roman" panose="02020603050405020304" pitchFamily="18" charset="0"/>
              </a:rPr>
              <a:t>aoa</a:t>
            </a:r>
            <a:r>
              <a:rPr lang="en-US" sz="2800" dirty="0">
                <a:latin typeface="Times New Roman" panose="02020603050405020304" pitchFamily="18" charset="0"/>
                <a:cs typeface="Times New Roman" panose="02020603050405020304" pitchFamily="18" charset="0"/>
              </a:rPr>
              <a:t>(angle of arrival) of previous time sample.</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Calculated the rate of change of </a:t>
            </a:r>
            <a:r>
              <a:rPr lang="en-US" sz="2800" dirty="0" err="1">
                <a:latin typeface="Times New Roman" panose="02020603050405020304" pitchFamily="18" charset="0"/>
                <a:cs typeface="Times New Roman" panose="02020603050405020304" pitchFamily="18" charset="0"/>
              </a:rPr>
              <a:t>aoa</a:t>
            </a:r>
            <a:r>
              <a:rPr lang="en-US" sz="2800" dirty="0">
                <a:latin typeface="Times New Roman" panose="02020603050405020304" pitchFamily="18" charset="0"/>
                <a:cs typeface="Times New Roman" panose="02020603050405020304" pitchFamily="18" charset="0"/>
              </a:rPr>
              <a:t> between the two cars.</a:t>
            </a:r>
          </a:p>
          <a:p>
            <a:pPr marL="457200" indent="-4572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p:txBody>
      </p:sp>
      <p:sp>
        <p:nvSpPr>
          <p:cNvPr id="11" name="AutoShape 4" descr="{\displaystyle \operatorname {hav} (\theta )=\sin ^{2}\left({\frac {\theta }{2}}\right)={\frac {1-\cos(\theta )}{2}}}"/>
          <p:cNvSpPr>
            <a:spLocks noChangeAspect="1" noChangeArrowheads="1"/>
          </p:cNvSpPr>
          <p:nvPr/>
        </p:nvSpPr>
        <p:spPr bwMode="auto">
          <a:xfrm>
            <a:off x="155575" y="-144463"/>
            <a:ext cx="304800" cy="49615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112319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MODIFIED DATASET SAMPLE</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13</a:t>
            </a:fld>
            <a:endParaRPr lang="en-US" sz="1600" b="1" dirty="0">
              <a:solidFill>
                <a:schemeClr val="tx1"/>
              </a:solidFill>
            </a:endParaRPr>
          </a:p>
        </p:txBody>
      </p:sp>
      <p:sp>
        <p:nvSpPr>
          <p:cNvPr id="9" name="Rectangle 8"/>
          <p:cNvSpPr/>
          <p:nvPr/>
        </p:nvSpPr>
        <p:spPr>
          <a:xfrm>
            <a:off x="888023" y="1335024"/>
            <a:ext cx="10682654" cy="523220"/>
          </a:xfrm>
          <a:prstGeom prst="rect">
            <a:avLst/>
          </a:prstGeom>
        </p:spPr>
        <p:txBody>
          <a:bodyPr wrap="square">
            <a:spAutoFit/>
          </a:bodyPr>
          <a:lstStyle/>
          <a:p>
            <a:endParaRPr lang="en-US" sz="28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5"/>
          <a:stretch>
            <a:fillRect/>
          </a:stretch>
        </p:blipFill>
        <p:spPr>
          <a:xfrm>
            <a:off x="2827994" y="1025308"/>
            <a:ext cx="6035563" cy="4782106"/>
          </a:xfrm>
          <a:prstGeom prst="rect">
            <a:avLst/>
          </a:prstGeom>
        </p:spPr>
      </p:pic>
      <p:sp>
        <p:nvSpPr>
          <p:cNvPr id="8" name="TextBox 7">
            <a:extLst>
              <a:ext uri="{FF2B5EF4-FFF2-40B4-BE49-F238E27FC236}">
                <a16:creationId xmlns:a16="http://schemas.microsoft.com/office/drawing/2014/main" id="{D5934A4F-521A-DEC0-222F-731CE5A557A9}"/>
              </a:ext>
            </a:extLst>
          </p:cNvPr>
          <p:cNvSpPr txBox="1"/>
          <p:nvPr/>
        </p:nvSpPr>
        <p:spPr>
          <a:xfrm>
            <a:off x="2827994" y="5832692"/>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Fig.2.  Modified </a:t>
            </a:r>
            <a:r>
              <a:rPr lang="en-US" sz="1400" dirty="0" err="1">
                <a:latin typeface="Times New Roman" panose="02020603050405020304" pitchFamily="18" charset="0"/>
                <a:cs typeface="Times New Roman" panose="02020603050405020304" pitchFamily="18" charset="0"/>
              </a:rPr>
              <a:t>DeepSense</a:t>
            </a:r>
            <a:r>
              <a:rPr lang="en-US" sz="1400" dirty="0">
                <a:latin typeface="Times New Roman" panose="02020603050405020304" pitchFamily="18" charset="0"/>
                <a:cs typeface="Times New Roman" panose="02020603050405020304" pitchFamily="18" charset="0"/>
              </a:rPr>
              <a:t> 6G dataset</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911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SCENARIOS</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14</a:t>
            </a:fld>
            <a:endParaRPr lang="en-US" sz="1600" b="1" dirty="0">
              <a:solidFill>
                <a:schemeClr val="tx1"/>
              </a:solidFill>
            </a:endParaRPr>
          </a:p>
        </p:txBody>
      </p:sp>
      <p:sp>
        <p:nvSpPr>
          <p:cNvPr id="9" name="Rectangle 8"/>
          <p:cNvSpPr/>
          <p:nvPr/>
        </p:nvSpPr>
        <p:spPr>
          <a:xfrm>
            <a:off x="888023" y="1335024"/>
            <a:ext cx="10682654" cy="523220"/>
          </a:xfrm>
          <a:prstGeom prst="rect">
            <a:avLst/>
          </a:prstGeom>
        </p:spPr>
        <p:txBody>
          <a:bodyPr wrap="square">
            <a:spAutoFit/>
          </a:bodyPr>
          <a:lstStyle/>
          <a:p>
            <a:endParaRPr lang="en-US" sz="28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621323" y="1218738"/>
            <a:ext cx="10498015" cy="4693593"/>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latin typeface="Times New Roman" panose="02020603050405020304" pitchFamily="18" charset="0"/>
                <a:cs typeface="Times New Roman" panose="02020603050405020304" pitchFamily="18" charset="0"/>
              </a:rPr>
              <a:t>Scenarios 36 and 38 are collected in an outdoor wireless environment and are explicitly designed to study high-frequency V2V communication in the real world.</a:t>
            </a:r>
          </a:p>
          <a:p>
            <a:pPr marL="285750" indent="-285750" algn="just">
              <a:buFont typeface="Arial" panose="020B0604020202020204" pitchFamily="34" charset="0"/>
              <a:buChar char="•"/>
            </a:pPr>
            <a:r>
              <a:rPr lang="en-US" sz="2300" dirty="0">
                <a:latin typeface="Times New Roman" panose="02020603050405020304" pitchFamily="18" charset="0"/>
                <a:cs typeface="Times New Roman" panose="02020603050405020304" pitchFamily="18" charset="0"/>
              </a:rPr>
              <a:t>The dataset is collected using </a:t>
            </a:r>
            <a:r>
              <a:rPr lang="en-US" sz="2300" b="0" i="0" dirty="0" err="1">
                <a:solidFill>
                  <a:srgbClr val="0D0D0D"/>
                </a:solidFill>
                <a:effectLst/>
                <a:highlight>
                  <a:srgbClr val="FFFFFF"/>
                </a:highlight>
                <a:latin typeface="Times New Roman" panose="02020603050405020304" pitchFamily="18" charset="0"/>
                <a:cs typeface="Times New Roman" panose="02020603050405020304" pitchFamily="18" charset="0"/>
              </a:rPr>
              <a:t>DeepSense</a:t>
            </a:r>
            <a:r>
              <a:rPr lang="en-US" sz="2300" b="0" i="0" dirty="0">
                <a:solidFill>
                  <a:srgbClr val="0D0D0D"/>
                </a:solidFill>
                <a:effectLst/>
                <a:highlight>
                  <a:srgbClr val="FFFFFF"/>
                </a:highlight>
                <a:latin typeface="Times New Roman" panose="02020603050405020304" pitchFamily="18" charset="0"/>
                <a:cs typeface="Times New Roman" panose="02020603050405020304" pitchFamily="18" charset="0"/>
              </a:rPr>
              <a:t> testbed. The testbed comprises two units: Unit 1, a mobile receiver (vehicle) equipped with advanced sensing capabilities, and Unit 2, a mobile transmitter.</a:t>
            </a:r>
          </a:p>
          <a:p>
            <a:pPr marL="285750" indent="-285750" algn="just">
              <a:buFont typeface="Arial" panose="020B0604020202020204" pitchFamily="34" charset="0"/>
              <a:buChar char="•"/>
            </a:pPr>
            <a:r>
              <a:rPr lang="en-US" sz="2300" b="0" i="0" dirty="0">
                <a:solidFill>
                  <a:srgbClr val="333333"/>
                </a:solidFill>
                <a:effectLst/>
                <a:highlight>
                  <a:srgbClr val="FFFFFF"/>
                </a:highlight>
                <a:latin typeface="Times New Roman" panose="02020603050405020304" pitchFamily="18" charset="0"/>
                <a:cs typeface="Times New Roman" panose="02020603050405020304" pitchFamily="18" charset="0"/>
              </a:rPr>
              <a:t>Scenarios 36 and 37 are collected in long drives between cities, targeting long travels, and are referred to as inter-city scenarios.</a:t>
            </a:r>
          </a:p>
          <a:p>
            <a:pPr marL="285750" indent="-285750" algn="just">
              <a:buFont typeface="Arial" panose="020B0604020202020204" pitchFamily="34" charset="0"/>
              <a:buChar char="•"/>
            </a:pPr>
            <a:r>
              <a:rPr lang="en-US" sz="2300" b="0" i="0" dirty="0">
                <a:solidFill>
                  <a:srgbClr val="333333"/>
                </a:solidFill>
                <a:effectLst/>
                <a:highlight>
                  <a:srgbClr val="FFFFFF"/>
                </a:highlight>
                <a:latin typeface="Times New Roman" panose="02020603050405020304" pitchFamily="18" charset="0"/>
                <a:cs typeface="Times New Roman" panose="02020603050405020304" pitchFamily="18" charset="0"/>
              </a:rPr>
              <a:t>Scenarios 38 and 39 are predominantly focused on emulating short urban commutes, capturing data primarily within city boundaries.</a:t>
            </a:r>
            <a:endParaRPr lang="en-US" sz="2300" dirty="0">
              <a:solidFill>
                <a:srgbClr val="333333"/>
              </a:solidFill>
              <a:highlight>
                <a:srgbClr val="FFFFFF"/>
              </a:highligh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300" b="0" i="0" dirty="0">
                <a:solidFill>
                  <a:srgbClr val="333333"/>
                </a:solidFill>
                <a:effectLst/>
                <a:highlight>
                  <a:srgbClr val="FFFFFF"/>
                </a:highlight>
                <a:latin typeface="Times New Roman" panose="02020603050405020304" pitchFamily="18" charset="0"/>
                <a:cs typeface="Times New Roman" panose="02020603050405020304" pitchFamily="18" charset="0"/>
              </a:rPr>
              <a:t>The distinction between these scenarios is supported by the variations in traveled distances and average speeds of the vehicles. Scenarios 36 involve traveling long distances at relatively high average speeds, while Scenarios 38 covers shorter distances at lower speeds due to speed limits imposed within cities.</a:t>
            </a:r>
            <a:endParaRPr lang="en-US" sz="2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0643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SCENARIOS 36 AND 38 </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15</a:t>
            </a:fld>
            <a:endParaRPr lang="en-US" sz="1600" b="1" dirty="0">
              <a:solidFill>
                <a:schemeClr val="tx1"/>
              </a:solidFill>
            </a:endParaRPr>
          </a:p>
        </p:txBody>
      </p:sp>
      <p:sp>
        <p:nvSpPr>
          <p:cNvPr id="9" name="Rectangle 8"/>
          <p:cNvSpPr/>
          <p:nvPr/>
        </p:nvSpPr>
        <p:spPr>
          <a:xfrm>
            <a:off x="888023" y="1335024"/>
            <a:ext cx="10682654" cy="523220"/>
          </a:xfrm>
          <a:prstGeom prst="rect">
            <a:avLst/>
          </a:prstGeom>
        </p:spPr>
        <p:txBody>
          <a:bodyPr wrap="square">
            <a:spAutoFit/>
          </a:bodyPr>
          <a:lstStyle/>
          <a:p>
            <a:endParaRPr lang="en-US" sz="2800" dirty="0">
              <a:latin typeface="Times New Roman" panose="02020603050405020304" pitchFamily="18" charset="0"/>
              <a:cs typeface="Times New Roman" panose="02020603050405020304" pitchFamily="18" charset="0"/>
            </a:endParaRPr>
          </a:p>
        </p:txBody>
      </p:sp>
      <p:pic>
        <p:nvPicPr>
          <p:cNvPr id="2054" name="Picture 6">
            <a:extLst>
              <a:ext uri="{FF2B5EF4-FFF2-40B4-BE49-F238E27FC236}">
                <a16:creationId xmlns:a16="http://schemas.microsoft.com/office/drawing/2014/main" id="{4992E958-0A08-7BE3-0B00-8B0EEC3821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4494" y="1349451"/>
            <a:ext cx="5176086" cy="516166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C19221D2-8CE8-4279-3584-FBF177A6C95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41422" y="1320595"/>
            <a:ext cx="5176086" cy="51905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23928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SCENARIOS 37 AND 39 </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16</a:t>
            </a:fld>
            <a:endParaRPr lang="en-US" sz="1600" b="1" dirty="0">
              <a:solidFill>
                <a:schemeClr val="tx1"/>
              </a:solidFill>
            </a:endParaRPr>
          </a:p>
        </p:txBody>
      </p:sp>
      <p:sp>
        <p:nvSpPr>
          <p:cNvPr id="9" name="Rectangle 8"/>
          <p:cNvSpPr/>
          <p:nvPr/>
        </p:nvSpPr>
        <p:spPr>
          <a:xfrm>
            <a:off x="888023" y="1335024"/>
            <a:ext cx="10682654" cy="523220"/>
          </a:xfrm>
          <a:prstGeom prst="rect">
            <a:avLst/>
          </a:prstGeom>
        </p:spPr>
        <p:txBody>
          <a:bodyPr wrap="square">
            <a:spAutoFit/>
          </a:bodyPr>
          <a:lstStyle/>
          <a:p>
            <a:endParaRPr lang="en-US" sz="28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5"/>
          <a:stretch>
            <a:fillRect/>
          </a:stretch>
        </p:blipFill>
        <p:spPr>
          <a:xfrm>
            <a:off x="663563" y="1264877"/>
            <a:ext cx="5250867" cy="5223765"/>
          </a:xfrm>
          <a:prstGeom prst="rect">
            <a:avLst/>
          </a:prstGeom>
        </p:spPr>
      </p:pic>
      <p:pic>
        <p:nvPicPr>
          <p:cNvPr id="7" name="Picture 6"/>
          <p:cNvPicPr>
            <a:picLocks noChangeAspect="1"/>
          </p:cNvPicPr>
          <p:nvPr/>
        </p:nvPicPr>
        <p:blipFill>
          <a:blip r:embed="rId6"/>
          <a:stretch>
            <a:fillRect/>
          </a:stretch>
        </p:blipFill>
        <p:spPr>
          <a:xfrm>
            <a:off x="6229350" y="1264877"/>
            <a:ext cx="5218476" cy="5205008"/>
          </a:xfrm>
          <a:prstGeom prst="rect">
            <a:avLst/>
          </a:prstGeom>
        </p:spPr>
      </p:pic>
    </p:spTree>
    <p:extLst>
      <p:ext uri="{BB962C8B-B14F-4D97-AF65-F5344CB8AC3E}">
        <p14:creationId xmlns:p14="http://schemas.microsoft.com/office/powerpoint/2010/main" val="2987983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ANN MODEL</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17</a:t>
            </a:fld>
            <a:endParaRPr lang="en-US" sz="1600" b="1" dirty="0">
              <a:solidFill>
                <a:schemeClr val="tx1"/>
              </a:solidFill>
            </a:endParaRPr>
          </a:p>
        </p:txBody>
      </p:sp>
      <p:sp>
        <p:nvSpPr>
          <p:cNvPr id="9" name="Rectangle 8"/>
          <p:cNvSpPr/>
          <p:nvPr/>
        </p:nvSpPr>
        <p:spPr>
          <a:xfrm>
            <a:off x="888023" y="1335024"/>
            <a:ext cx="10682654" cy="4401205"/>
          </a:xfrm>
          <a:prstGeom prst="rect">
            <a:avLst/>
          </a:prstGeom>
        </p:spPr>
        <p:txBody>
          <a:bodyPr wrap="square">
            <a:spAutoFit/>
          </a:bodyPr>
          <a:lstStyle/>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This neural network model follows a sequential architecture, comprising 3 densely connected layers.</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The input layer consists of 1024 units with Rectified Linear Unit (</a:t>
            </a:r>
            <a:r>
              <a:rPr lang="en-US" sz="2800" dirty="0" err="1">
                <a:latin typeface="Times New Roman" panose="02020603050405020304" pitchFamily="18" charset="0"/>
                <a:cs typeface="Times New Roman" panose="02020603050405020304" pitchFamily="18" charset="0"/>
              </a:rPr>
              <a:t>ReLU</a:t>
            </a:r>
            <a:r>
              <a:rPr lang="en-US" sz="2800" dirty="0">
                <a:latin typeface="Times New Roman" panose="02020603050405020304" pitchFamily="18" charset="0"/>
                <a:cs typeface="Times New Roman" panose="02020603050405020304" pitchFamily="18" charset="0"/>
              </a:rPr>
              <a:t>) activation function, accepting input data of shape (6).</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Subsequent hidden layers include:</a:t>
            </a:r>
          </a:p>
          <a:p>
            <a:pPr algn="just"/>
            <a:r>
              <a:rPr lang="en-US" sz="2800" dirty="0">
                <a:latin typeface="Times New Roman" panose="02020603050405020304" pitchFamily="18" charset="0"/>
                <a:cs typeface="Times New Roman" panose="02020603050405020304" pitchFamily="18" charset="0"/>
              </a:rPr>
              <a:t>	1.A layer with 768 units, activated by </a:t>
            </a:r>
            <a:r>
              <a:rPr lang="en-US" sz="2800" dirty="0" err="1">
                <a:latin typeface="Times New Roman" panose="02020603050405020304" pitchFamily="18" charset="0"/>
                <a:cs typeface="Times New Roman" panose="02020603050405020304" pitchFamily="18" charset="0"/>
              </a:rPr>
              <a:t>ReLU</a:t>
            </a:r>
            <a:r>
              <a:rPr lang="en-US" sz="2800" dirty="0">
                <a:latin typeface="Times New Roman" panose="02020603050405020304" pitchFamily="18" charset="0"/>
                <a:cs typeface="Times New Roman" panose="02020603050405020304" pitchFamily="18" charset="0"/>
              </a:rPr>
              <a:t>.</a:t>
            </a:r>
          </a:p>
          <a:p>
            <a:pPr algn="just"/>
            <a:r>
              <a:rPr lang="en-US" sz="2800" dirty="0">
                <a:latin typeface="Times New Roman" panose="02020603050405020304" pitchFamily="18" charset="0"/>
                <a:cs typeface="Times New Roman" panose="02020603050405020304" pitchFamily="18" charset="0"/>
              </a:rPr>
              <a:t>	2.Another layer with 512 units, also activated by </a:t>
            </a:r>
            <a:r>
              <a:rPr lang="en-US" sz="2800" dirty="0" err="1">
                <a:latin typeface="Times New Roman" panose="02020603050405020304" pitchFamily="18" charset="0"/>
                <a:cs typeface="Times New Roman" panose="02020603050405020304" pitchFamily="18" charset="0"/>
              </a:rPr>
              <a:t>ReLU</a:t>
            </a:r>
            <a:r>
              <a:rPr lang="en-US" sz="2800" dirty="0">
                <a:latin typeface="Times New Roman" panose="02020603050405020304" pitchFamily="18" charset="0"/>
                <a:cs typeface="Times New Roman" panose="02020603050405020304" pitchFamily="18" charset="0"/>
              </a:rPr>
              <a:t>.</a:t>
            </a:r>
          </a:p>
          <a:p>
            <a:pPr algn="just"/>
            <a:r>
              <a:rPr lang="en-US" sz="2800" dirty="0">
                <a:latin typeface="Times New Roman" panose="02020603050405020304" pitchFamily="18" charset="0"/>
                <a:cs typeface="Times New Roman" panose="02020603050405020304" pitchFamily="18" charset="0"/>
              </a:rPr>
              <a:t>	3.A final hidden layer with 256 units, utilizing </a:t>
            </a:r>
            <a:r>
              <a:rPr lang="en-US" sz="2800" dirty="0" err="1">
                <a:latin typeface="Times New Roman" panose="02020603050405020304" pitchFamily="18" charset="0"/>
                <a:cs typeface="Times New Roman" panose="02020603050405020304" pitchFamily="18" charset="0"/>
              </a:rPr>
              <a:t>ReLU</a:t>
            </a:r>
            <a:r>
              <a:rPr lang="en-US" sz="2800" dirty="0">
                <a:latin typeface="Times New Roman" panose="02020603050405020304" pitchFamily="18" charset="0"/>
                <a:cs typeface="Times New Roman" panose="02020603050405020304" pitchFamily="18" charset="0"/>
              </a:rPr>
              <a:t> activation.</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The output layer consists of 256 units, employing the </a:t>
            </a:r>
            <a:r>
              <a:rPr lang="en-US" sz="2800" dirty="0" err="1">
                <a:latin typeface="Times New Roman" panose="02020603050405020304" pitchFamily="18" charset="0"/>
                <a:cs typeface="Times New Roman" panose="02020603050405020304" pitchFamily="18" charset="0"/>
              </a:rPr>
              <a:t>softmax</a:t>
            </a:r>
            <a:r>
              <a:rPr lang="en-US" sz="2800" dirty="0">
                <a:latin typeface="Times New Roman" panose="02020603050405020304" pitchFamily="18" charset="0"/>
                <a:cs typeface="Times New Roman" panose="02020603050405020304" pitchFamily="18" charset="0"/>
              </a:rPr>
              <a:t> activation function to output probabilities for each class.</a:t>
            </a:r>
          </a:p>
        </p:txBody>
      </p:sp>
    </p:spTree>
    <p:extLst>
      <p:ext uri="{BB962C8B-B14F-4D97-AF65-F5344CB8AC3E}">
        <p14:creationId xmlns:p14="http://schemas.microsoft.com/office/powerpoint/2010/main" val="38885807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normAutofit/>
          </a:bodyPr>
          <a:lstStyle/>
          <a:p>
            <a:pPr algn="ct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SVM MODEL</a:t>
            </a:r>
            <a:endParaRPr lang="en-US"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400022" y="111309"/>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18</a:t>
            </a:fld>
            <a:endParaRPr lang="en-US" sz="1600" b="1" dirty="0">
              <a:solidFill>
                <a:schemeClr val="tx1"/>
              </a:solidFill>
            </a:endParaRPr>
          </a:p>
        </p:txBody>
      </p:sp>
      <p:sp>
        <p:nvSpPr>
          <p:cNvPr id="3" name="Rectangle 2">
            <a:extLst>
              <a:ext uri="{FF2B5EF4-FFF2-40B4-BE49-F238E27FC236}">
                <a16:creationId xmlns:a16="http://schemas.microsoft.com/office/drawing/2014/main" id="{E5AEC3A2-20B0-1325-99A5-DE2F83D93828}"/>
              </a:ext>
            </a:extLst>
          </p:cNvPr>
          <p:cNvSpPr/>
          <p:nvPr/>
        </p:nvSpPr>
        <p:spPr>
          <a:xfrm>
            <a:off x="888023" y="1335024"/>
            <a:ext cx="10682654" cy="4893647"/>
          </a:xfrm>
          <a:prstGeom prst="rect">
            <a:avLst/>
          </a:prstGeom>
        </p:spPr>
        <p:txBody>
          <a:bodyPr wrap="square">
            <a:spAutoFit/>
          </a:bodyPr>
          <a:lstStyle/>
          <a:p>
            <a:pPr marL="457200" indent="-457200" algn="just">
              <a:buFont typeface="Arial" panose="020B0604020202020204" pitchFamily="34" charset="0"/>
              <a:buChar char="•"/>
            </a:pPr>
            <a:r>
              <a:rPr lang="en-US" sz="2600" b="0" i="0" dirty="0">
                <a:solidFill>
                  <a:srgbClr val="0D0D0D"/>
                </a:solidFill>
                <a:effectLst/>
                <a:highlight>
                  <a:srgbClr val="FFFFFF"/>
                </a:highlight>
                <a:latin typeface="Times New Roman" panose="02020603050405020304" pitchFamily="18" charset="0"/>
                <a:cs typeface="Times New Roman" panose="02020603050405020304" pitchFamily="18" charset="0"/>
              </a:rPr>
              <a:t>A support vector machine (SVM) is defined as a machine learning algorithm that uses supervised learning models to solve complex classification, regression, and outlier detection problems by performing optimal data transformations that determine boundaries between data points based on predefined classes, labels, or outputs.</a:t>
            </a: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The goal of the SVM algorithm is to create the best line or decision boundary that can segregate n-dimensional space into classes so that we can easily put the new data point in the correct category in the future. This best decision boundary is called a hyperplane.</a:t>
            </a:r>
            <a:endParaRPr lang="en-US" sz="2600" dirty="0">
              <a:solidFill>
                <a:srgbClr val="0D0D0D"/>
              </a:solidFill>
              <a:highlight>
                <a:srgbClr val="FFFFFF"/>
              </a:highlight>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The hyperplane tries that the margin between the closest points of different classes should be as maximum as possible. The dimension of the hyperplane depends upon the number of features.</a:t>
            </a:r>
          </a:p>
        </p:txBody>
      </p:sp>
    </p:spTree>
    <p:extLst>
      <p:ext uri="{BB962C8B-B14F-4D97-AF65-F5344CB8AC3E}">
        <p14:creationId xmlns:p14="http://schemas.microsoft.com/office/powerpoint/2010/main" val="23107931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normAutofit/>
          </a:bodyPr>
          <a:lstStyle/>
          <a:p>
            <a:pPr algn="ct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Scatter Plot of Actual and Predicted </a:t>
            </a:r>
            <a:b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b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Beam Index for SVM Model</a:t>
            </a:r>
            <a:endParaRPr lang="en-US" sz="40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400022" y="111309"/>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19</a:t>
            </a:fld>
            <a:endParaRPr lang="en-US" sz="1600" b="1" dirty="0">
              <a:solidFill>
                <a:schemeClr val="tx1"/>
              </a:solidFill>
            </a:endParaRPr>
          </a:p>
        </p:txBody>
      </p:sp>
      <p:pic>
        <p:nvPicPr>
          <p:cNvPr id="8" name="Picture 7" descr="A graph showing a line of blue dots&#10;&#10;Description automatically generated with medium confidence">
            <a:extLst>
              <a:ext uri="{FF2B5EF4-FFF2-40B4-BE49-F238E27FC236}">
                <a16:creationId xmlns:a16="http://schemas.microsoft.com/office/drawing/2014/main" id="{892D5A41-2671-9B6C-35A5-D991D5D2FD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50259" y="1180031"/>
            <a:ext cx="9091481" cy="4452284"/>
          </a:xfrm>
          <a:prstGeom prst="rect">
            <a:avLst/>
          </a:prstGeom>
        </p:spPr>
      </p:pic>
      <p:pic>
        <p:nvPicPr>
          <p:cNvPr id="7" name="Picture 6" descr="A close up of a sign&#10;&#10;Description automatically generated">
            <a:extLst>
              <a:ext uri="{FF2B5EF4-FFF2-40B4-BE49-F238E27FC236}">
                <a16:creationId xmlns:a16="http://schemas.microsoft.com/office/drawing/2014/main" id="{63733FF1-1622-C9D8-3C66-213092C6E15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13459" y="3517240"/>
            <a:ext cx="1049222" cy="416814"/>
          </a:xfrm>
          <a:prstGeom prst="rect">
            <a:avLst/>
          </a:prstGeom>
        </p:spPr>
      </p:pic>
      <p:sp>
        <p:nvSpPr>
          <p:cNvPr id="9" name="TextBox 8">
            <a:extLst>
              <a:ext uri="{FF2B5EF4-FFF2-40B4-BE49-F238E27FC236}">
                <a16:creationId xmlns:a16="http://schemas.microsoft.com/office/drawing/2014/main" id="{927D655B-E0E3-9D18-64DE-A56D85E77360}"/>
              </a:ext>
            </a:extLst>
          </p:cNvPr>
          <p:cNvSpPr txBox="1"/>
          <p:nvPr/>
        </p:nvSpPr>
        <p:spPr>
          <a:xfrm>
            <a:off x="3048810" y="5817735"/>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Fig.3.  Scatter plot of SVM model</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1776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E58EA-D60B-0C35-13EC-77B1FC30C7DA}"/>
              </a:ext>
            </a:extLst>
          </p:cNvPr>
          <p:cNvSpPr>
            <a:spLocks noGrp="1"/>
          </p:cNvSpPr>
          <p:nvPr>
            <p:ph type="title"/>
          </p:nvPr>
        </p:nvSpPr>
        <p:spPr>
          <a:xfrm>
            <a:off x="0" y="1"/>
            <a:ext cx="12192000" cy="1428454"/>
          </a:xfrm>
        </p:spPr>
        <p:txBody>
          <a:bodyPr>
            <a:normAutofit/>
          </a:bodyPr>
          <a:lstStyle/>
          <a:p>
            <a:pPr algn="ctr"/>
            <a:r>
              <a:rPr lang="en-US" sz="4000"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1C9EDB67-EAF6-74DA-D617-2CDFC7F0845C}"/>
              </a:ext>
            </a:extLst>
          </p:cNvPr>
          <p:cNvSpPr>
            <a:spLocks noGrp="1"/>
          </p:cNvSpPr>
          <p:nvPr>
            <p:ph idx="1"/>
          </p:nvPr>
        </p:nvSpPr>
        <p:spPr>
          <a:xfrm>
            <a:off x="526942" y="1428455"/>
            <a:ext cx="10941804" cy="4708874"/>
          </a:xfrm>
        </p:spPr>
        <p:txBody>
          <a:bodyPr>
            <a:noAutofit/>
          </a:bodyPr>
          <a:lstStyle/>
          <a:p>
            <a:pPr algn="just"/>
            <a:r>
              <a:rPr lang="en-US" dirty="0">
                <a:latin typeface="Times New Roman" panose="02020603050405020304" pitchFamily="18" charset="0"/>
                <a:cs typeface="Times New Roman" panose="02020603050405020304" pitchFamily="18" charset="0"/>
              </a:rPr>
              <a:t>V2V communication is expected to play a critical role for future transportation systems, making them more efficient.</a:t>
            </a:r>
          </a:p>
          <a:p>
            <a:pPr algn="just"/>
            <a:r>
              <a:rPr lang="en-US" dirty="0">
                <a:solidFill>
                  <a:srgbClr val="0D0D0D"/>
                </a:solidFill>
                <a:latin typeface="Times New Roman" panose="02020603050405020304" pitchFamily="18" charset="0"/>
                <a:cs typeface="Times New Roman" panose="02020603050405020304" pitchFamily="18" charset="0"/>
              </a:rPr>
              <a:t>I</a:t>
            </a:r>
            <a:r>
              <a:rPr lang="en-US" b="0" i="0" dirty="0">
                <a:solidFill>
                  <a:srgbClr val="0D0D0D"/>
                </a:solidFill>
                <a:effectLst/>
                <a:latin typeface="Times New Roman" panose="02020603050405020304" pitchFamily="18" charset="0"/>
                <a:cs typeface="Times New Roman" panose="02020603050405020304" pitchFamily="18" charset="0"/>
              </a:rPr>
              <a:t>n the context of 6G networks, significant investments in research, standardization, and infrastructure development are expected to prioritize the development and deployment of V2V technologies.</a:t>
            </a:r>
          </a:p>
          <a:p>
            <a:pPr algn="just"/>
            <a:r>
              <a:rPr lang="en-US" b="0" i="0" dirty="0">
                <a:solidFill>
                  <a:srgbClr val="0D0D0D"/>
                </a:solidFill>
                <a:effectLst/>
                <a:latin typeface="Times New Roman" panose="02020603050405020304" pitchFamily="18" charset="0"/>
                <a:cs typeface="Times New Roman" panose="02020603050405020304" pitchFamily="18" charset="0"/>
              </a:rPr>
              <a:t>Beamforming techniques are considered essential to compensate for severe path loss in high-frequency communication, ensuring efficient V2V communication links with low latency.</a:t>
            </a:r>
          </a:p>
          <a:p>
            <a:pPr algn="just"/>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1B4A33D-CCF4-3B3C-F31C-B64A3E6CB78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04930" y="164326"/>
            <a:ext cx="1066540" cy="1058591"/>
          </a:xfrm>
          <a:prstGeom prst="rect">
            <a:avLst/>
          </a:prstGeom>
        </p:spPr>
      </p:pic>
      <p:pic>
        <p:nvPicPr>
          <p:cNvPr id="5" name="Picture 7">
            <a:extLst>
              <a:ext uri="{FF2B5EF4-FFF2-40B4-BE49-F238E27FC236}">
                <a16:creationId xmlns:a16="http://schemas.microsoft.com/office/drawing/2014/main" id="{236BED1A-8AD0-C4C0-8DDC-088519476316}"/>
              </a:ext>
            </a:extLst>
          </p:cNvPr>
          <p:cNvPicPr>
            <a:picLocks noChangeAspect="1"/>
          </p:cNvPicPr>
          <p:nvPr/>
        </p:nvPicPr>
        <p:blipFill>
          <a:blip r:embed="rId4"/>
          <a:stretch>
            <a:fillRect/>
          </a:stretch>
        </p:blipFill>
        <p:spPr>
          <a:xfrm>
            <a:off x="10242925" y="162671"/>
            <a:ext cx="1644145" cy="1116000"/>
          </a:xfrm>
          <a:prstGeom prst="rect">
            <a:avLst/>
          </a:prstGeom>
        </p:spPr>
      </p:pic>
      <p:sp>
        <p:nvSpPr>
          <p:cNvPr id="6" name="Slide Number Placeholder 5">
            <a:extLst>
              <a:ext uri="{FF2B5EF4-FFF2-40B4-BE49-F238E27FC236}">
                <a16:creationId xmlns:a16="http://schemas.microsoft.com/office/drawing/2014/main" id="{309FF752-EAD0-0B15-6E99-218E33F9EDB5}"/>
              </a:ext>
            </a:extLst>
          </p:cNvPr>
          <p:cNvSpPr>
            <a:spLocks noGrp="1"/>
          </p:cNvSpPr>
          <p:nvPr>
            <p:ph type="sldNum" sz="quarter" idx="12"/>
          </p:nvPr>
        </p:nvSpPr>
        <p:spPr>
          <a:xfrm>
            <a:off x="114946" y="6342867"/>
            <a:ext cx="12077054" cy="515133"/>
          </a:xfrm>
        </p:spPr>
        <p:txBody>
          <a:bodyPr/>
          <a:lstStyle/>
          <a:p>
            <a:pPr algn="ctr"/>
            <a:fld id="{5CE5F96C-1EE9-C842-AFB1-BA1DA729A036}" type="slidenum">
              <a:rPr lang="en-US" sz="1600" b="1" smtClean="0">
                <a:solidFill>
                  <a:schemeClr val="tx1">
                    <a:lumMod val="95000"/>
                    <a:lumOff val="5000"/>
                  </a:schemeClr>
                </a:solidFill>
              </a:rPr>
              <a:pPr algn="ctr"/>
              <a:t>2</a:t>
            </a:fld>
            <a:endParaRPr lang="en-US" sz="1600" b="1" dirty="0">
              <a:solidFill>
                <a:schemeClr val="tx1">
                  <a:lumMod val="95000"/>
                  <a:lumOff val="5000"/>
                </a:schemeClr>
              </a:solidFill>
            </a:endParaRPr>
          </a:p>
        </p:txBody>
      </p:sp>
    </p:spTree>
    <p:extLst>
      <p:ext uri="{BB962C8B-B14F-4D97-AF65-F5344CB8AC3E}">
        <p14:creationId xmlns:p14="http://schemas.microsoft.com/office/powerpoint/2010/main" val="2078590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KNN MODEL</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20</a:t>
            </a:fld>
            <a:endParaRPr lang="en-US" sz="1600" b="1" dirty="0">
              <a:solidFill>
                <a:schemeClr val="tx1"/>
              </a:solidFill>
            </a:endParaRPr>
          </a:p>
        </p:txBody>
      </p:sp>
      <p:sp>
        <p:nvSpPr>
          <p:cNvPr id="9" name="Rectangle 8"/>
          <p:cNvSpPr/>
          <p:nvPr/>
        </p:nvSpPr>
        <p:spPr>
          <a:xfrm>
            <a:off x="888023" y="1335024"/>
            <a:ext cx="10682654" cy="4893647"/>
          </a:xfrm>
          <a:prstGeom prst="rect">
            <a:avLst/>
          </a:prstGeom>
        </p:spPr>
        <p:txBody>
          <a:bodyPr wrap="square">
            <a:spAutoFit/>
          </a:bodyPr>
          <a:lstStyle/>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The k-nearest neighbors (KNN) algorithm is a non-parametric, supervised learning classifier, which uses proximity to make classifications or predictions about the grouping of an individual data point.</a:t>
            </a: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It operates based on the principle that similar data points tend to belong to the same class or have similar output values. For a given data point, KNN identifies its K nearest neighbors in the feature space and assigns a class label or predicts a value based on the most common class label or average value among its neighbors.</a:t>
            </a: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The K-NN algorithm works by finding the K nearest neighbors to a given data point based on a distance metric, such as Euclidean distance. The class or value of the data point is then determined by the majority vote or average of the K neighbors.</a:t>
            </a:r>
          </a:p>
        </p:txBody>
      </p:sp>
    </p:spTree>
    <p:extLst>
      <p:ext uri="{BB962C8B-B14F-4D97-AF65-F5344CB8AC3E}">
        <p14:creationId xmlns:p14="http://schemas.microsoft.com/office/powerpoint/2010/main" val="1247703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normAutofit/>
          </a:bodyPr>
          <a:lstStyle/>
          <a:p>
            <a:pPr algn="ct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Scatter Plot of Actual and Predicted </a:t>
            </a:r>
            <a:b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b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Beam Index for KNN Model</a:t>
            </a:r>
            <a:endParaRPr lang="en-US" sz="40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400022" y="111309"/>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21</a:t>
            </a:fld>
            <a:endParaRPr lang="en-US" sz="1600" b="1" dirty="0">
              <a:solidFill>
                <a:schemeClr val="tx1"/>
              </a:solidFill>
            </a:endParaRPr>
          </a:p>
        </p:txBody>
      </p:sp>
      <p:pic>
        <p:nvPicPr>
          <p:cNvPr id="8" name="Picture 7" descr="A graph with red dots&#10;&#10;Description automatically generated">
            <a:extLst>
              <a:ext uri="{FF2B5EF4-FFF2-40B4-BE49-F238E27FC236}">
                <a16:creationId xmlns:a16="http://schemas.microsoft.com/office/drawing/2014/main" id="{DE7A6252-560C-45F9-6A0D-28F28996A6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24306" y="1335023"/>
            <a:ext cx="8943387" cy="4336203"/>
          </a:xfrm>
          <a:prstGeom prst="rect">
            <a:avLst/>
          </a:prstGeom>
        </p:spPr>
      </p:pic>
      <p:sp>
        <p:nvSpPr>
          <p:cNvPr id="7" name="TextBox 6">
            <a:extLst>
              <a:ext uri="{FF2B5EF4-FFF2-40B4-BE49-F238E27FC236}">
                <a16:creationId xmlns:a16="http://schemas.microsoft.com/office/drawing/2014/main" id="{E2EFD2C9-6254-4BAA-1A5F-E63D035AB368}"/>
              </a:ext>
            </a:extLst>
          </p:cNvPr>
          <p:cNvSpPr txBox="1"/>
          <p:nvPr/>
        </p:nvSpPr>
        <p:spPr>
          <a:xfrm>
            <a:off x="3048810" y="5737082"/>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Fig.4.  Scatter plot of KNN model</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5512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RESULTS</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22</a:t>
            </a:fld>
            <a:endParaRPr lang="en-US" sz="1600" b="1" dirty="0">
              <a:solidFill>
                <a:schemeClr val="tx1"/>
              </a:solidFill>
            </a:endParaRP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3352663333"/>
              </p:ext>
            </p:extLst>
          </p:nvPr>
        </p:nvGraphicFramePr>
        <p:xfrm>
          <a:off x="1924101" y="2135340"/>
          <a:ext cx="8343799" cy="3482838"/>
        </p:xfrm>
        <a:graphic>
          <a:graphicData uri="http://schemas.openxmlformats.org/drawingml/2006/table">
            <a:tbl>
              <a:tblPr firstRow="1" bandRow="1">
                <a:tableStyleId>{5C22544A-7EE6-4342-B048-85BDC9FD1C3A}</a:tableStyleId>
              </a:tblPr>
              <a:tblGrid>
                <a:gridCol w="1787089">
                  <a:extLst>
                    <a:ext uri="{9D8B030D-6E8A-4147-A177-3AD203B41FA5}">
                      <a16:colId xmlns:a16="http://schemas.microsoft.com/office/drawing/2014/main" val="2868722857"/>
                    </a:ext>
                  </a:extLst>
                </a:gridCol>
                <a:gridCol w="2160000">
                  <a:extLst>
                    <a:ext uri="{9D8B030D-6E8A-4147-A177-3AD203B41FA5}">
                      <a16:colId xmlns:a16="http://schemas.microsoft.com/office/drawing/2014/main" val="3937687177"/>
                    </a:ext>
                  </a:extLst>
                </a:gridCol>
                <a:gridCol w="2198355">
                  <a:extLst>
                    <a:ext uri="{9D8B030D-6E8A-4147-A177-3AD203B41FA5}">
                      <a16:colId xmlns:a16="http://schemas.microsoft.com/office/drawing/2014/main" val="3339004419"/>
                    </a:ext>
                  </a:extLst>
                </a:gridCol>
                <a:gridCol w="2198355">
                  <a:extLst>
                    <a:ext uri="{9D8B030D-6E8A-4147-A177-3AD203B41FA5}">
                      <a16:colId xmlns:a16="http://schemas.microsoft.com/office/drawing/2014/main" val="2520792560"/>
                    </a:ext>
                  </a:extLst>
                </a:gridCol>
              </a:tblGrid>
              <a:tr h="638520">
                <a:tc>
                  <a:txBody>
                    <a:bodyPr/>
                    <a:lstStyle/>
                    <a:p>
                      <a:pPr algn="ctr"/>
                      <a:r>
                        <a:rPr lang="en-US" sz="2000" dirty="0">
                          <a:latin typeface="Times New Roman" panose="02020603050405020304" pitchFamily="18" charset="0"/>
                          <a:cs typeface="Times New Roman" panose="02020603050405020304" pitchFamily="18" charset="0"/>
                        </a:rPr>
                        <a:t>TOP K</a:t>
                      </a:r>
                    </a:p>
                  </a:txBody>
                  <a:tcPr/>
                </a:tc>
                <a:tc>
                  <a:txBody>
                    <a:bodyPr/>
                    <a:lstStyle/>
                    <a:p>
                      <a:pPr algn="ctr"/>
                      <a:r>
                        <a:rPr lang="en-US" sz="2000" dirty="0">
                          <a:latin typeface="Times New Roman" panose="02020603050405020304" pitchFamily="18" charset="0"/>
                          <a:cs typeface="Times New Roman" panose="02020603050405020304" pitchFamily="18" charset="0"/>
                        </a:rPr>
                        <a:t>TOP1</a:t>
                      </a:r>
                    </a:p>
                  </a:txBody>
                  <a:tcPr/>
                </a:tc>
                <a:tc>
                  <a:txBody>
                    <a:bodyPr/>
                    <a:lstStyle/>
                    <a:p>
                      <a:pPr algn="ctr"/>
                      <a:r>
                        <a:rPr lang="en-US" sz="2000" dirty="0">
                          <a:latin typeface="Times New Roman" panose="02020603050405020304" pitchFamily="18" charset="0"/>
                          <a:cs typeface="Times New Roman" panose="02020603050405020304" pitchFamily="18" charset="0"/>
                        </a:rPr>
                        <a:t>TOP3</a:t>
                      </a:r>
                    </a:p>
                  </a:txBody>
                  <a:tcPr/>
                </a:tc>
                <a:tc>
                  <a:txBody>
                    <a:bodyPr/>
                    <a:lstStyle/>
                    <a:p>
                      <a:pPr algn="ctr"/>
                      <a:r>
                        <a:rPr lang="en-US" sz="2000" dirty="0">
                          <a:latin typeface="Times New Roman" panose="02020603050405020304" pitchFamily="18" charset="0"/>
                          <a:cs typeface="Times New Roman" panose="02020603050405020304" pitchFamily="18" charset="0"/>
                        </a:rPr>
                        <a:t>TOP5</a:t>
                      </a:r>
                    </a:p>
                  </a:txBody>
                  <a:tcPr/>
                </a:tc>
                <a:extLst>
                  <a:ext uri="{0D108BD9-81ED-4DB2-BD59-A6C34878D82A}">
                    <a16:rowId xmlns:a16="http://schemas.microsoft.com/office/drawing/2014/main" val="2859163701"/>
                  </a:ext>
                </a:extLst>
              </a:tr>
              <a:tr h="638520">
                <a:tc>
                  <a:txBody>
                    <a:bodyPr/>
                    <a:lstStyle/>
                    <a:p>
                      <a:pPr algn="ctr"/>
                      <a:r>
                        <a:rPr lang="en-US" sz="2000" dirty="0">
                          <a:latin typeface="Times New Roman" panose="02020603050405020304" pitchFamily="18" charset="0"/>
                          <a:cs typeface="Times New Roman" panose="02020603050405020304" pitchFamily="18" charset="0"/>
                        </a:rPr>
                        <a:t>ANN</a:t>
                      </a:r>
                    </a:p>
                  </a:txBody>
                  <a:tcPr/>
                </a:tc>
                <a:tc>
                  <a:txBody>
                    <a:bodyPr/>
                    <a:lstStyle/>
                    <a:p>
                      <a:pPr algn="ctr"/>
                      <a:r>
                        <a:rPr lang="en-US" sz="2000" dirty="0">
                          <a:latin typeface="Times New Roman" panose="02020603050405020304" pitchFamily="18" charset="0"/>
                          <a:cs typeface="Times New Roman" panose="02020603050405020304" pitchFamily="18" charset="0"/>
                        </a:rPr>
                        <a:t>36</a:t>
                      </a:r>
                    </a:p>
                  </a:txBody>
                  <a:tcPr/>
                </a:tc>
                <a:tc>
                  <a:txBody>
                    <a:bodyPr/>
                    <a:lstStyle/>
                    <a:p>
                      <a:pPr algn="ctr"/>
                      <a:r>
                        <a:rPr lang="en-US" sz="2000" dirty="0">
                          <a:latin typeface="Times New Roman" panose="02020603050405020304" pitchFamily="18" charset="0"/>
                          <a:cs typeface="Times New Roman" panose="02020603050405020304" pitchFamily="18" charset="0"/>
                        </a:rPr>
                        <a:t>58.87</a:t>
                      </a:r>
                    </a:p>
                  </a:txBody>
                  <a:tcPr/>
                </a:tc>
                <a:tc>
                  <a:txBody>
                    <a:bodyPr/>
                    <a:lstStyle/>
                    <a:p>
                      <a:pPr algn="ctr"/>
                      <a:r>
                        <a:rPr lang="en-US" sz="2000" dirty="0">
                          <a:latin typeface="Times New Roman" panose="02020603050405020304" pitchFamily="18" charset="0"/>
                          <a:cs typeface="Times New Roman" panose="02020603050405020304" pitchFamily="18" charset="0"/>
                        </a:rPr>
                        <a:t>66.88</a:t>
                      </a:r>
                    </a:p>
                  </a:txBody>
                  <a:tcPr/>
                </a:tc>
                <a:extLst>
                  <a:ext uri="{0D108BD9-81ED-4DB2-BD59-A6C34878D82A}">
                    <a16:rowId xmlns:a16="http://schemas.microsoft.com/office/drawing/2014/main" val="1916390837"/>
                  </a:ext>
                </a:extLst>
              </a:tr>
              <a:tr h="1102899">
                <a:tc>
                  <a:txBody>
                    <a:bodyPr/>
                    <a:lstStyle/>
                    <a:p>
                      <a:pPr algn="ctr"/>
                      <a:r>
                        <a:rPr lang="en-US" sz="2000" b="0" i="0" kern="1200" dirty="0">
                          <a:solidFill>
                            <a:schemeClr val="dk1"/>
                          </a:solidFill>
                          <a:effectLst/>
                          <a:latin typeface="Times New Roman" panose="02020603050405020304" pitchFamily="18" charset="0"/>
                          <a:ea typeface="+mn-ea"/>
                          <a:cs typeface="Times New Roman" panose="02020603050405020304" pitchFamily="18" charset="0"/>
                        </a:rPr>
                        <a:t> K-NEAREST NEIGHBORS</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51.13</a:t>
                      </a:r>
                    </a:p>
                  </a:txBody>
                  <a:tcPr/>
                </a:tc>
                <a:tc>
                  <a:txBody>
                    <a:bodyPr/>
                    <a:lstStyle/>
                    <a:p>
                      <a:pPr algn="ctr"/>
                      <a:r>
                        <a:rPr lang="en-US" sz="2000" dirty="0">
                          <a:latin typeface="Times New Roman" panose="02020603050405020304" pitchFamily="18" charset="0"/>
                          <a:cs typeface="Times New Roman" panose="02020603050405020304" pitchFamily="18" charset="0"/>
                        </a:rPr>
                        <a:t>76.42</a:t>
                      </a:r>
                    </a:p>
                  </a:txBody>
                  <a:tcPr/>
                </a:tc>
                <a:tc>
                  <a:txBody>
                    <a:bodyPr/>
                    <a:lstStyle/>
                    <a:p>
                      <a:pPr algn="ctr"/>
                      <a:r>
                        <a:rPr lang="en-US" sz="2000" dirty="0">
                          <a:latin typeface="Times New Roman" panose="02020603050405020304" pitchFamily="18" charset="0"/>
                          <a:cs typeface="Times New Roman" panose="02020603050405020304" pitchFamily="18" charset="0"/>
                        </a:rPr>
                        <a:t>81.77</a:t>
                      </a:r>
                    </a:p>
                  </a:txBody>
                  <a:tcPr/>
                </a:tc>
                <a:extLst>
                  <a:ext uri="{0D108BD9-81ED-4DB2-BD59-A6C34878D82A}">
                    <a16:rowId xmlns:a16="http://schemas.microsoft.com/office/drawing/2014/main" val="961686378"/>
                  </a:ext>
                </a:extLst>
              </a:tr>
              <a:tr h="1102899">
                <a:tc>
                  <a:txBody>
                    <a:bodyPr/>
                    <a:lstStyle/>
                    <a:p>
                      <a:pPr algn="ctr"/>
                      <a:r>
                        <a:rPr lang="en-US" sz="2000" dirty="0">
                          <a:latin typeface="Times New Roman" panose="02020603050405020304" pitchFamily="18" charset="0"/>
                          <a:cs typeface="Times New Roman" panose="02020603050405020304" pitchFamily="18" charset="0"/>
                        </a:rPr>
                        <a:t>SUPPORT VECTOR</a:t>
                      </a:r>
                      <a:r>
                        <a:rPr lang="en-US" sz="2000" baseline="0" dirty="0">
                          <a:latin typeface="Times New Roman" panose="02020603050405020304" pitchFamily="18" charset="0"/>
                          <a:cs typeface="Times New Roman" panose="02020603050405020304" pitchFamily="18" charset="0"/>
                        </a:rPr>
                        <a:t> MACHINE</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43.45</a:t>
                      </a:r>
                    </a:p>
                  </a:txBody>
                  <a:tcPr/>
                </a:tc>
                <a:tc>
                  <a:txBody>
                    <a:bodyPr/>
                    <a:lstStyle/>
                    <a:p>
                      <a:pPr algn="ctr"/>
                      <a:r>
                        <a:rPr lang="en-US" sz="2000" dirty="0">
                          <a:latin typeface="Times New Roman" panose="02020603050405020304" pitchFamily="18" charset="0"/>
                          <a:cs typeface="Times New Roman" panose="02020603050405020304" pitchFamily="18" charset="0"/>
                        </a:rPr>
                        <a:t>67.47</a:t>
                      </a:r>
                    </a:p>
                  </a:txBody>
                  <a:tcPr/>
                </a:tc>
                <a:tc>
                  <a:txBody>
                    <a:bodyPr/>
                    <a:lstStyle/>
                    <a:p>
                      <a:pPr algn="ctr"/>
                      <a:r>
                        <a:rPr lang="en-US" sz="2000" dirty="0">
                          <a:latin typeface="Times New Roman" panose="02020603050405020304" pitchFamily="18" charset="0"/>
                          <a:cs typeface="Times New Roman" panose="02020603050405020304" pitchFamily="18" charset="0"/>
                        </a:rPr>
                        <a:t>74.48</a:t>
                      </a:r>
                    </a:p>
                  </a:txBody>
                  <a:tcPr/>
                </a:tc>
                <a:extLst>
                  <a:ext uri="{0D108BD9-81ED-4DB2-BD59-A6C34878D82A}">
                    <a16:rowId xmlns:a16="http://schemas.microsoft.com/office/drawing/2014/main" val="911552724"/>
                  </a:ext>
                </a:extLst>
              </a:tr>
            </a:tbl>
          </a:graphicData>
        </a:graphic>
      </p:graphicFrame>
      <p:sp>
        <p:nvSpPr>
          <p:cNvPr id="11" name="TextBox 10"/>
          <p:cNvSpPr txBox="1"/>
          <p:nvPr/>
        </p:nvSpPr>
        <p:spPr>
          <a:xfrm flipH="1">
            <a:off x="1924100" y="1395656"/>
            <a:ext cx="889265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for Scenario 36:</a:t>
            </a:r>
          </a:p>
        </p:txBody>
      </p:sp>
    </p:spTree>
    <p:extLst>
      <p:ext uri="{BB962C8B-B14F-4D97-AF65-F5344CB8AC3E}">
        <p14:creationId xmlns:p14="http://schemas.microsoft.com/office/powerpoint/2010/main" val="23990919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TOP-K ACCURACY </a:t>
            </a: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COMPARISION </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23</a:t>
            </a:fld>
            <a:endParaRPr lang="en-US" sz="1600" b="1" dirty="0">
              <a:solidFill>
                <a:schemeClr val="tx1"/>
              </a:solidFill>
            </a:endParaRPr>
          </a:p>
        </p:txBody>
      </p:sp>
      <p:sp>
        <p:nvSpPr>
          <p:cNvPr id="11" name="TextBox 10"/>
          <p:cNvSpPr txBox="1"/>
          <p:nvPr/>
        </p:nvSpPr>
        <p:spPr>
          <a:xfrm flipH="1">
            <a:off x="806711" y="1395656"/>
            <a:ext cx="9922807"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for Scenario 36</a:t>
            </a:r>
          </a:p>
        </p:txBody>
      </p:sp>
      <p:pic>
        <p:nvPicPr>
          <p:cNvPr id="8" name="Picture 7"/>
          <p:cNvPicPr>
            <a:picLocks noChangeAspect="1"/>
          </p:cNvPicPr>
          <p:nvPr/>
        </p:nvPicPr>
        <p:blipFill>
          <a:blip r:embed="rId5"/>
          <a:stretch>
            <a:fillRect/>
          </a:stretch>
        </p:blipFill>
        <p:spPr>
          <a:xfrm>
            <a:off x="3128970" y="2023222"/>
            <a:ext cx="5592999" cy="3811421"/>
          </a:xfrm>
          <a:prstGeom prst="rect">
            <a:avLst/>
          </a:prstGeom>
        </p:spPr>
      </p:pic>
      <p:sp>
        <p:nvSpPr>
          <p:cNvPr id="7" name="TextBox 6">
            <a:extLst>
              <a:ext uri="{FF2B5EF4-FFF2-40B4-BE49-F238E27FC236}">
                <a16:creationId xmlns:a16="http://schemas.microsoft.com/office/drawing/2014/main" id="{B97E69DC-DE9F-6686-6CBC-DDEB8E99D918}"/>
              </a:ext>
            </a:extLst>
          </p:cNvPr>
          <p:cNvSpPr txBox="1"/>
          <p:nvPr/>
        </p:nvSpPr>
        <p:spPr>
          <a:xfrm>
            <a:off x="3128970" y="5834643"/>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Fig.5.  Top-K comparison for scenario 36</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10331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RESULTS</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24</a:t>
            </a:fld>
            <a:endParaRPr lang="en-US" sz="1600" b="1" dirty="0">
              <a:solidFill>
                <a:schemeClr val="tx1"/>
              </a:solidFill>
            </a:endParaRP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1567874859"/>
              </p:ext>
            </p:extLst>
          </p:nvPr>
        </p:nvGraphicFramePr>
        <p:xfrm>
          <a:off x="1184799" y="1858244"/>
          <a:ext cx="9890496" cy="1735190"/>
        </p:xfrm>
        <a:graphic>
          <a:graphicData uri="http://schemas.openxmlformats.org/drawingml/2006/table">
            <a:tbl>
              <a:tblPr firstRow="1" bandRow="1">
                <a:tableStyleId>{5C22544A-7EE6-4342-B048-85BDC9FD1C3A}</a:tableStyleId>
              </a:tblPr>
              <a:tblGrid>
                <a:gridCol w="3737397">
                  <a:extLst>
                    <a:ext uri="{9D8B030D-6E8A-4147-A177-3AD203B41FA5}">
                      <a16:colId xmlns:a16="http://schemas.microsoft.com/office/drawing/2014/main" val="2868722857"/>
                    </a:ext>
                  </a:extLst>
                </a:gridCol>
                <a:gridCol w="941367">
                  <a:extLst>
                    <a:ext uri="{9D8B030D-6E8A-4147-A177-3AD203B41FA5}">
                      <a16:colId xmlns:a16="http://schemas.microsoft.com/office/drawing/2014/main" val="3937687177"/>
                    </a:ext>
                  </a:extLst>
                </a:gridCol>
                <a:gridCol w="2605866">
                  <a:extLst>
                    <a:ext uri="{9D8B030D-6E8A-4147-A177-3AD203B41FA5}">
                      <a16:colId xmlns:a16="http://schemas.microsoft.com/office/drawing/2014/main" val="3339004419"/>
                    </a:ext>
                  </a:extLst>
                </a:gridCol>
                <a:gridCol w="2605866">
                  <a:extLst>
                    <a:ext uri="{9D8B030D-6E8A-4147-A177-3AD203B41FA5}">
                      <a16:colId xmlns:a16="http://schemas.microsoft.com/office/drawing/2014/main" val="2520792560"/>
                    </a:ext>
                  </a:extLst>
                </a:gridCol>
              </a:tblGrid>
              <a:tr h="387591">
                <a:tc>
                  <a:txBody>
                    <a:bodyPr/>
                    <a:lstStyle/>
                    <a:p>
                      <a:pPr algn="ctr"/>
                      <a:r>
                        <a:rPr lang="en-US" sz="2000" dirty="0">
                          <a:latin typeface="Times New Roman" panose="02020603050405020304" pitchFamily="18" charset="0"/>
                          <a:cs typeface="Times New Roman" panose="02020603050405020304" pitchFamily="18" charset="0"/>
                        </a:rPr>
                        <a:t>TOP K</a:t>
                      </a:r>
                    </a:p>
                  </a:txBody>
                  <a:tcPr/>
                </a:tc>
                <a:tc>
                  <a:txBody>
                    <a:bodyPr/>
                    <a:lstStyle/>
                    <a:p>
                      <a:pPr algn="ctr"/>
                      <a:r>
                        <a:rPr lang="en-US" sz="2000" dirty="0">
                          <a:latin typeface="Times New Roman" panose="02020603050405020304" pitchFamily="18" charset="0"/>
                          <a:cs typeface="Times New Roman" panose="02020603050405020304" pitchFamily="18" charset="0"/>
                        </a:rPr>
                        <a:t>TOP1</a:t>
                      </a:r>
                    </a:p>
                  </a:txBody>
                  <a:tcPr/>
                </a:tc>
                <a:tc>
                  <a:txBody>
                    <a:bodyPr/>
                    <a:lstStyle/>
                    <a:p>
                      <a:pPr algn="ctr"/>
                      <a:r>
                        <a:rPr lang="en-US" sz="2000" dirty="0">
                          <a:latin typeface="Times New Roman" panose="02020603050405020304" pitchFamily="18" charset="0"/>
                          <a:cs typeface="Times New Roman" panose="02020603050405020304" pitchFamily="18" charset="0"/>
                        </a:rPr>
                        <a:t>TOP3</a:t>
                      </a:r>
                    </a:p>
                  </a:txBody>
                  <a:tcPr/>
                </a:tc>
                <a:tc>
                  <a:txBody>
                    <a:bodyPr/>
                    <a:lstStyle/>
                    <a:p>
                      <a:pPr algn="ctr"/>
                      <a:r>
                        <a:rPr lang="en-US" sz="2000" dirty="0">
                          <a:latin typeface="Times New Roman" panose="02020603050405020304" pitchFamily="18" charset="0"/>
                          <a:cs typeface="Times New Roman" panose="02020603050405020304" pitchFamily="18" charset="0"/>
                        </a:rPr>
                        <a:t>TOP5</a:t>
                      </a:r>
                    </a:p>
                  </a:txBody>
                  <a:tcPr/>
                </a:tc>
                <a:extLst>
                  <a:ext uri="{0D108BD9-81ED-4DB2-BD59-A6C34878D82A}">
                    <a16:rowId xmlns:a16="http://schemas.microsoft.com/office/drawing/2014/main" val="2859163701"/>
                  </a:ext>
                </a:extLst>
              </a:tr>
              <a:tr h="669475">
                <a:tc>
                  <a:txBody>
                    <a:bodyPr/>
                    <a:lstStyle/>
                    <a:p>
                      <a:pPr algn="ctr"/>
                      <a:r>
                        <a:rPr lang="en-US" sz="2000" b="0" i="0" kern="1200" dirty="0">
                          <a:solidFill>
                            <a:schemeClr val="dk1"/>
                          </a:solidFill>
                          <a:effectLst/>
                          <a:latin typeface="Times New Roman" panose="02020603050405020304" pitchFamily="18" charset="0"/>
                          <a:ea typeface="+mn-ea"/>
                          <a:cs typeface="Times New Roman" panose="02020603050405020304" pitchFamily="18" charset="0"/>
                        </a:rPr>
                        <a:t> K-NEAREST NEIGHBORS</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32.96</a:t>
                      </a:r>
                    </a:p>
                  </a:txBody>
                  <a:tcPr/>
                </a:tc>
                <a:tc>
                  <a:txBody>
                    <a:bodyPr/>
                    <a:lstStyle/>
                    <a:p>
                      <a:pPr algn="ctr"/>
                      <a:r>
                        <a:rPr lang="en-US" sz="2000" dirty="0">
                          <a:latin typeface="Times New Roman" panose="02020603050405020304" pitchFamily="18" charset="0"/>
                          <a:cs typeface="Times New Roman" panose="02020603050405020304" pitchFamily="18" charset="0"/>
                        </a:rPr>
                        <a:t>56.68</a:t>
                      </a:r>
                    </a:p>
                  </a:txBody>
                  <a:tcPr/>
                </a:tc>
                <a:tc>
                  <a:txBody>
                    <a:bodyPr/>
                    <a:lstStyle/>
                    <a:p>
                      <a:pPr algn="ctr"/>
                      <a:r>
                        <a:rPr lang="en-US" sz="2000" dirty="0">
                          <a:latin typeface="Times New Roman" panose="02020603050405020304" pitchFamily="18" charset="0"/>
                          <a:cs typeface="Times New Roman" panose="02020603050405020304" pitchFamily="18" charset="0"/>
                        </a:rPr>
                        <a:t>66.84</a:t>
                      </a:r>
                    </a:p>
                  </a:txBody>
                  <a:tcPr/>
                </a:tc>
                <a:extLst>
                  <a:ext uri="{0D108BD9-81ED-4DB2-BD59-A6C34878D82A}">
                    <a16:rowId xmlns:a16="http://schemas.microsoft.com/office/drawing/2014/main" val="961686378"/>
                  </a:ext>
                </a:extLst>
              </a:tr>
              <a:tr h="669475">
                <a:tc>
                  <a:txBody>
                    <a:bodyPr/>
                    <a:lstStyle/>
                    <a:p>
                      <a:pPr algn="ctr"/>
                      <a:r>
                        <a:rPr lang="en-US" sz="2000" dirty="0">
                          <a:latin typeface="Times New Roman" panose="02020603050405020304" pitchFamily="18" charset="0"/>
                          <a:cs typeface="Times New Roman" panose="02020603050405020304" pitchFamily="18" charset="0"/>
                        </a:rPr>
                        <a:t>SUPPORT VECTOR</a:t>
                      </a:r>
                      <a:r>
                        <a:rPr lang="en-US" sz="2000" baseline="0" dirty="0">
                          <a:latin typeface="Times New Roman" panose="02020603050405020304" pitchFamily="18" charset="0"/>
                          <a:cs typeface="Times New Roman" panose="02020603050405020304" pitchFamily="18" charset="0"/>
                        </a:rPr>
                        <a:t> MACHINE</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23.29</a:t>
                      </a:r>
                    </a:p>
                  </a:txBody>
                  <a:tcPr/>
                </a:tc>
                <a:tc>
                  <a:txBody>
                    <a:bodyPr/>
                    <a:lstStyle/>
                    <a:p>
                      <a:pPr algn="ctr"/>
                      <a:r>
                        <a:rPr lang="en-US" sz="2000" dirty="0">
                          <a:latin typeface="Times New Roman" panose="02020603050405020304" pitchFamily="18" charset="0"/>
                          <a:cs typeface="Times New Roman" panose="02020603050405020304" pitchFamily="18" charset="0"/>
                        </a:rPr>
                        <a:t>42.8</a:t>
                      </a:r>
                    </a:p>
                  </a:txBody>
                  <a:tcPr/>
                </a:tc>
                <a:tc>
                  <a:txBody>
                    <a:bodyPr/>
                    <a:lstStyle/>
                    <a:p>
                      <a:pPr algn="ctr"/>
                      <a:r>
                        <a:rPr lang="en-US" sz="2000" dirty="0">
                          <a:latin typeface="Times New Roman" panose="02020603050405020304" pitchFamily="18" charset="0"/>
                          <a:cs typeface="Times New Roman" panose="02020603050405020304" pitchFamily="18" charset="0"/>
                        </a:rPr>
                        <a:t>52.42</a:t>
                      </a:r>
                    </a:p>
                  </a:txBody>
                  <a:tcPr/>
                </a:tc>
                <a:extLst>
                  <a:ext uri="{0D108BD9-81ED-4DB2-BD59-A6C34878D82A}">
                    <a16:rowId xmlns:a16="http://schemas.microsoft.com/office/drawing/2014/main" val="911552724"/>
                  </a:ext>
                </a:extLst>
              </a:tr>
            </a:tbl>
          </a:graphicData>
        </a:graphic>
      </p:graphicFrame>
      <p:sp>
        <p:nvSpPr>
          <p:cNvPr id="11" name="TextBox 10"/>
          <p:cNvSpPr txBox="1"/>
          <p:nvPr/>
        </p:nvSpPr>
        <p:spPr>
          <a:xfrm flipH="1">
            <a:off x="1116704" y="1335024"/>
            <a:ext cx="889265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for Scenario 38:</a:t>
            </a:r>
          </a:p>
        </p:txBody>
      </p:sp>
      <p:sp>
        <p:nvSpPr>
          <p:cNvPr id="10" name="TextBox 9">
            <a:extLst>
              <a:ext uri="{FF2B5EF4-FFF2-40B4-BE49-F238E27FC236}">
                <a16:creationId xmlns:a16="http://schemas.microsoft.com/office/drawing/2014/main" id="{0E52BA6C-8065-E2A0-479F-285FA245F6A6}"/>
              </a:ext>
            </a:extLst>
          </p:cNvPr>
          <p:cNvSpPr txBox="1"/>
          <p:nvPr/>
        </p:nvSpPr>
        <p:spPr>
          <a:xfrm>
            <a:off x="1184799" y="3636865"/>
            <a:ext cx="9890496" cy="523220"/>
          </a:xfrm>
          <a:prstGeom prst="rect">
            <a:avLst/>
          </a:prstGeom>
          <a:noFill/>
        </p:spPr>
        <p:txBody>
          <a:bodyPr wrap="square">
            <a:spAutoFit/>
          </a:bodyPr>
          <a:lstStyle/>
          <a:p>
            <a:r>
              <a:rPr lang="en-US" sz="2800" dirty="0">
                <a:latin typeface="Times New Roman" panose="02020603050405020304" pitchFamily="18" charset="0"/>
                <a:cs typeface="Times New Roman" panose="02020603050405020304" pitchFamily="18" charset="0"/>
              </a:rPr>
              <a:t>Top k-beam accuracy for Scenario 36 and 38</a:t>
            </a:r>
            <a:r>
              <a:rPr lang="en-US" sz="2800" dirty="0"/>
              <a:t>:</a:t>
            </a:r>
          </a:p>
        </p:txBody>
      </p:sp>
      <p:graphicFrame>
        <p:nvGraphicFramePr>
          <p:cNvPr id="12" name="Content Placeholder 8"/>
          <p:cNvGraphicFramePr>
            <a:graphicFrameLocks/>
          </p:cNvGraphicFramePr>
          <p:nvPr>
            <p:extLst>
              <p:ext uri="{D42A27DB-BD31-4B8C-83A1-F6EECF244321}">
                <p14:modId xmlns:p14="http://schemas.microsoft.com/office/powerpoint/2010/main" val="2350058631"/>
              </p:ext>
            </p:extLst>
          </p:nvPr>
        </p:nvGraphicFramePr>
        <p:xfrm>
          <a:off x="1184799" y="4116653"/>
          <a:ext cx="9890496" cy="2046557"/>
        </p:xfrm>
        <a:graphic>
          <a:graphicData uri="http://schemas.openxmlformats.org/drawingml/2006/table">
            <a:tbl>
              <a:tblPr firstRow="1" bandRow="1">
                <a:tableStyleId>{5C22544A-7EE6-4342-B048-85BDC9FD1C3A}</a:tableStyleId>
              </a:tblPr>
              <a:tblGrid>
                <a:gridCol w="2472624">
                  <a:extLst>
                    <a:ext uri="{9D8B030D-6E8A-4147-A177-3AD203B41FA5}">
                      <a16:colId xmlns:a16="http://schemas.microsoft.com/office/drawing/2014/main" val="2868722857"/>
                    </a:ext>
                  </a:extLst>
                </a:gridCol>
                <a:gridCol w="2472624">
                  <a:extLst>
                    <a:ext uri="{9D8B030D-6E8A-4147-A177-3AD203B41FA5}">
                      <a16:colId xmlns:a16="http://schemas.microsoft.com/office/drawing/2014/main" val="3937687177"/>
                    </a:ext>
                  </a:extLst>
                </a:gridCol>
                <a:gridCol w="2472624">
                  <a:extLst>
                    <a:ext uri="{9D8B030D-6E8A-4147-A177-3AD203B41FA5}">
                      <a16:colId xmlns:a16="http://schemas.microsoft.com/office/drawing/2014/main" val="3339004419"/>
                    </a:ext>
                  </a:extLst>
                </a:gridCol>
                <a:gridCol w="2472624">
                  <a:extLst>
                    <a:ext uri="{9D8B030D-6E8A-4147-A177-3AD203B41FA5}">
                      <a16:colId xmlns:a16="http://schemas.microsoft.com/office/drawing/2014/main" val="2520792560"/>
                    </a:ext>
                  </a:extLst>
                </a:gridCol>
              </a:tblGrid>
              <a:tr h="625375">
                <a:tc>
                  <a:txBody>
                    <a:bodyPr/>
                    <a:lstStyle/>
                    <a:p>
                      <a:pPr algn="ctr"/>
                      <a:r>
                        <a:rPr lang="en-US" sz="2000" dirty="0"/>
                        <a:t>MODEL</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TOP1</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TOP3</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TOP5</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9163701"/>
                  </a:ext>
                </a:extLst>
              </a:tr>
              <a:tr h="710591">
                <a:tc>
                  <a:txBody>
                    <a:bodyPr/>
                    <a:lstStyle/>
                    <a:p>
                      <a:pPr algn="ctr"/>
                      <a:r>
                        <a:rPr lang="en-US" sz="2000" b="0" kern="1200" dirty="0">
                          <a:solidFill>
                            <a:schemeClr val="dk1"/>
                          </a:solidFill>
                          <a:effectLst/>
                        </a:rPr>
                        <a:t> K-NEAREST NEIGHBORS</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37.4</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60.21</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68.22</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961686378"/>
                  </a:ext>
                </a:extLst>
              </a:tr>
              <a:tr h="710591">
                <a:tc>
                  <a:txBody>
                    <a:bodyPr/>
                    <a:lstStyle/>
                    <a:p>
                      <a:pPr algn="ctr"/>
                      <a:r>
                        <a:rPr lang="en-US" sz="2000" dirty="0"/>
                        <a:t>SUPPORT VECTOR</a:t>
                      </a:r>
                      <a:r>
                        <a:rPr lang="en-US" sz="2000" baseline="0" dirty="0"/>
                        <a:t> MACHINE</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25.94</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42.27</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t>50.58</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911552724"/>
                  </a:ext>
                </a:extLst>
              </a:tr>
            </a:tbl>
          </a:graphicData>
        </a:graphic>
      </p:graphicFrame>
    </p:spTree>
    <p:extLst>
      <p:ext uri="{BB962C8B-B14F-4D97-AF65-F5344CB8AC3E}">
        <p14:creationId xmlns:p14="http://schemas.microsoft.com/office/powerpoint/2010/main" val="10853301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TOP-K ACCURACY </a:t>
            </a: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COMPARISION </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25</a:t>
            </a:fld>
            <a:endParaRPr lang="en-US" sz="1600" b="1" dirty="0">
              <a:solidFill>
                <a:schemeClr val="tx1"/>
              </a:solidFill>
            </a:endParaRPr>
          </a:p>
        </p:txBody>
      </p:sp>
      <p:sp>
        <p:nvSpPr>
          <p:cNvPr id="11" name="TextBox 10"/>
          <p:cNvSpPr txBox="1"/>
          <p:nvPr/>
        </p:nvSpPr>
        <p:spPr>
          <a:xfrm flipH="1">
            <a:off x="806711" y="1395656"/>
            <a:ext cx="10661038"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for Scenario 38</a:t>
            </a:r>
          </a:p>
        </p:txBody>
      </p:sp>
      <p:pic>
        <p:nvPicPr>
          <p:cNvPr id="3074" name="Picture 2">
            <a:extLst>
              <a:ext uri="{FF2B5EF4-FFF2-40B4-BE49-F238E27FC236}">
                <a16:creationId xmlns:a16="http://schemas.microsoft.com/office/drawing/2014/main" id="{DB5D1E1B-65BD-11C6-F034-B90D73BC15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95662" y="1979507"/>
            <a:ext cx="5400675" cy="3730629"/>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8FAC890-A56C-EA32-8B56-CE193BD3F219}"/>
              </a:ext>
            </a:extLst>
          </p:cNvPr>
          <p:cNvSpPr txBox="1"/>
          <p:nvPr/>
        </p:nvSpPr>
        <p:spPr>
          <a:xfrm>
            <a:off x="3290381" y="5770767"/>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Fig.6.  Top-K comparison for scenario 38</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71602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RESULTS</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26</a:t>
            </a:fld>
            <a:endParaRPr lang="en-US" sz="1600" b="1" dirty="0">
              <a:solidFill>
                <a:schemeClr val="tx1"/>
              </a:solidFill>
            </a:endParaRPr>
          </a:p>
        </p:txBody>
      </p:sp>
      <p:graphicFrame>
        <p:nvGraphicFramePr>
          <p:cNvPr id="9" name="Content Placeholder 8"/>
          <p:cNvGraphicFramePr>
            <a:graphicFrameLocks noGrp="1"/>
          </p:cNvGraphicFramePr>
          <p:nvPr>
            <p:ph idx="1"/>
          </p:nvPr>
        </p:nvGraphicFramePr>
        <p:xfrm>
          <a:off x="1924101" y="2135341"/>
          <a:ext cx="8343798" cy="3514815"/>
        </p:xfrm>
        <a:graphic>
          <a:graphicData uri="http://schemas.openxmlformats.org/drawingml/2006/table">
            <a:tbl>
              <a:tblPr firstRow="1" bandRow="1">
                <a:tableStyleId>{5C22544A-7EE6-4342-B048-85BDC9FD1C3A}</a:tableStyleId>
              </a:tblPr>
              <a:tblGrid>
                <a:gridCol w="1414427">
                  <a:extLst>
                    <a:ext uri="{9D8B030D-6E8A-4147-A177-3AD203B41FA5}">
                      <a16:colId xmlns:a16="http://schemas.microsoft.com/office/drawing/2014/main" val="2868722857"/>
                    </a:ext>
                  </a:extLst>
                </a:gridCol>
                <a:gridCol w="1709575">
                  <a:extLst>
                    <a:ext uri="{9D8B030D-6E8A-4147-A177-3AD203B41FA5}">
                      <a16:colId xmlns:a16="http://schemas.microsoft.com/office/drawing/2014/main" val="3937687177"/>
                    </a:ext>
                  </a:extLst>
                </a:gridCol>
                <a:gridCol w="1739932">
                  <a:extLst>
                    <a:ext uri="{9D8B030D-6E8A-4147-A177-3AD203B41FA5}">
                      <a16:colId xmlns:a16="http://schemas.microsoft.com/office/drawing/2014/main" val="3339004419"/>
                    </a:ext>
                  </a:extLst>
                </a:gridCol>
                <a:gridCol w="1739932">
                  <a:extLst>
                    <a:ext uri="{9D8B030D-6E8A-4147-A177-3AD203B41FA5}">
                      <a16:colId xmlns:a16="http://schemas.microsoft.com/office/drawing/2014/main" val="2520792560"/>
                    </a:ext>
                  </a:extLst>
                </a:gridCol>
                <a:gridCol w="1739932">
                  <a:extLst>
                    <a:ext uri="{9D8B030D-6E8A-4147-A177-3AD203B41FA5}">
                      <a16:colId xmlns:a16="http://schemas.microsoft.com/office/drawing/2014/main" val="4074604941"/>
                    </a:ext>
                  </a:extLst>
                </a:gridCol>
              </a:tblGrid>
              <a:tr h="660378">
                <a:tc>
                  <a:txBody>
                    <a:bodyPr/>
                    <a:lstStyle/>
                    <a:p>
                      <a:pPr algn="ctr"/>
                      <a:r>
                        <a:rPr lang="en-US" sz="2000" dirty="0">
                          <a:latin typeface="Times New Roman" panose="02020603050405020304" pitchFamily="18" charset="0"/>
                          <a:cs typeface="Times New Roman" panose="02020603050405020304" pitchFamily="18" charset="0"/>
                        </a:rPr>
                        <a:t>Scenario</a:t>
                      </a:r>
                    </a:p>
                  </a:txBody>
                  <a:tcPr/>
                </a:tc>
                <a:tc>
                  <a:txBody>
                    <a:bodyPr/>
                    <a:lstStyle/>
                    <a:p>
                      <a:pPr algn="ctr"/>
                      <a:r>
                        <a:rPr lang="en-US" sz="2000" dirty="0">
                          <a:latin typeface="Times New Roman" panose="02020603050405020304" pitchFamily="18" charset="0"/>
                          <a:cs typeface="Times New Roman" panose="02020603050405020304" pitchFamily="18" charset="0"/>
                        </a:rPr>
                        <a:t>TOP1</a:t>
                      </a:r>
                    </a:p>
                  </a:txBody>
                  <a:tcPr/>
                </a:tc>
                <a:tc>
                  <a:txBody>
                    <a:bodyPr/>
                    <a:lstStyle/>
                    <a:p>
                      <a:pPr algn="ctr"/>
                      <a:r>
                        <a:rPr lang="en-US" sz="2000" dirty="0">
                          <a:latin typeface="Times New Roman" panose="02020603050405020304" pitchFamily="18" charset="0"/>
                          <a:cs typeface="Times New Roman" panose="02020603050405020304" pitchFamily="18" charset="0"/>
                        </a:rPr>
                        <a:t>TOP3</a:t>
                      </a:r>
                    </a:p>
                  </a:txBody>
                  <a:tcPr/>
                </a:tc>
                <a:tc>
                  <a:txBody>
                    <a:bodyPr/>
                    <a:lstStyle/>
                    <a:p>
                      <a:pPr algn="ctr"/>
                      <a:r>
                        <a:rPr lang="en-US" sz="2000" dirty="0">
                          <a:latin typeface="Times New Roman" panose="02020603050405020304" pitchFamily="18" charset="0"/>
                          <a:cs typeface="Times New Roman" panose="02020603050405020304" pitchFamily="18" charset="0"/>
                        </a:rPr>
                        <a:t>TOP5</a:t>
                      </a:r>
                    </a:p>
                  </a:txBody>
                  <a:tcPr/>
                </a:tc>
                <a:tc>
                  <a:txBody>
                    <a:bodyPr/>
                    <a:lstStyle/>
                    <a:p>
                      <a:pPr algn="ctr"/>
                      <a:r>
                        <a:rPr lang="en-US" sz="2000" dirty="0">
                          <a:latin typeface="Times New Roman" panose="02020603050405020304" pitchFamily="18" charset="0"/>
                          <a:cs typeface="Times New Roman" panose="02020603050405020304" pitchFamily="18" charset="0"/>
                        </a:rPr>
                        <a:t>Avg.</a:t>
                      </a:r>
                      <a:r>
                        <a:rPr lang="en-US" sz="2000" baseline="0" dirty="0">
                          <a:latin typeface="Times New Roman" panose="02020603050405020304" pitchFamily="18" charset="0"/>
                          <a:cs typeface="Times New Roman" panose="02020603050405020304" pitchFamily="18" charset="0"/>
                        </a:rPr>
                        <a:t> power loss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9163701"/>
                  </a:ext>
                </a:extLst>
              </a:tr>
              <a:tr h="509855">
                <a:tc>
                  <a:txBody>
                    <a:bodyPr/>
                    <a:lstStyle/>
                    <a:p>
                      <a:pPr algn="ctr"/>
                      <a:r>
                        <a:rPr lang="en-US" sz="2000" dirty="0">
                          <a:latin typeface="Times New Roman" panose="02020603050405020304" pitchFamily="18" charset="0"/>
                          <a:cs typeface="Times New Roman" panose="02020603050405020304" pitchFamily="18" charset="0"/>
                        </a:rPr>
                        <a:t>36</a:t>
                      </a:r>
                    </a:p>
                  </a:txBody>
                  <a:tcPr/>
                </a:tc>
                <a:tc>
                  <a:txBody>
                    <a:bodyPr/>
                    <a:lstStyle/>
                    <a:p>
                      <a:pPr algn="ctr"/>
                      <a:r>
                        <a:rPr lang="en-US" sz="2000" dirty="0">
                          <a:latin typeface="Times New Roman" panose="02020603050405020304" pitchFamily="18" charset="0"/>
                          <a:cs typeface="Times New Roman" panose="02020603050405020304" pitchFamily="18" charset="0"/>
                        </a:rPr>
                        <a:t>58.83</a:t>
                      </a:r>
                    </a:p>
                  </a:txBody>
                  <a:tcPr/>
                </a:tc>
                <a:tc>
                  <a:txBody>
                    <a:bodyPr/>
                    <a:lstStyle/>
                    <a:p>
                      <a:pPr algn="ctr"/>
                      <a:r>
                        <a:rPr lang="en-US" sz="2000" dirty="0">
                          <a:latin typeface="Times New Roman" panose="02020603050405020304" pitchFamily="18" charset="0"/>
                          <a:cs typeface="Times New Roman" panose="02020603050405020304" pitchFamily="18" charset="0"/>
                        </a:rPr>
                        <a:t>84.68</a:t>
                      </a:r>
                    </a:p>
                  </a:txBody>
                  <a:tcPr/>
                </a:tc>
                <a:tc>
                  <a:txBody>
                    <a:bodyPr/>
                    <a:lstStyle/>
                    <a:p>
                      <a:pPr algn="ctr"/>
                      <a:r>
                        <a:rPr lang="en-US" sz="2000" dirty="0">
                          <a:latin typeface="Times New Roman" panose="02020603050405020304" pitchFamily="18" charset="0"/>
                          <a:cs typeface="Times New Roman" panose="02020603050405020304" pitchFamily="18" charset="0"/>
                        </a:rPr>
                        <a:t>88.49</a:t>
                      </a:r>
                    </a:p>
                  </a:txBody>
                  <a:tcPr/>
                </a:tc>
                <a:tc>
                  <a:txBody>
                    <a:bodyPr/>
                    <a:lstStyle/>
                    <a:p>
                      <a:pPr algn="ctr"/>
                      <a:r>
                        <a:rPr lang="en-US" sz="2000" dirty="0">
                          <a:latin typeface="Times New Roman" panose="02020603050405020304" pitchFamily="18" charset="0"/>
                          <a:cs typeface="Times New Roman" panose="02020603050405020304" pitchFamily="18" charset="0"/>
                        </a:rPr>
                        <a:t>-0.77</a:t>
                      </a:r>
                    </a:p>
                  </a:txBody>
                  <a:tcPr/>
                </a:tc>
                <a:extLst>
                  <a:ext uri="{0D108BD9-81ED-4DB2-BD59-A6C34878D82A}">
                    <a16:rowId xmlns:a16="http://schemas.microsoft.com/office/drawing/2014/main" val="1916390837"/>
                  </a:ext>
                </a:extLst>
              </a:tr>
              <a:tr h="495639">
                <a:tc>
                  <a:txBody>
                    <a:bodyPr/>
                    <a:lstStyle/>
                    <a:p>
                      <a:pPr algn="ctr"/>
                      <a:r>
                        <a:rPr lang="en-US" sz="2000" b="0" i="0" kern="1200" dirty="0">
                          <a:solidFill>
                            <a:schemeClr val="dk1"/>
                          </a:solidFill>
                          <a:effectLst/>
                          <a:latin typeface="Times New Roman" panose="02020603050405020304" pitchFamily="18" charset="0"/>
                          <a:ea typeface="+mn-ea"/>
                          <a:cs typeface="Times New Roman" panose="02020603050405020304" pitchFamily="18" charset="0"/>
                        </a:rPr>
                        <a:t>37</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55.38</a:t>
                      </a:r>
                    </a:p>
                  </a:txBody>
                  <a:tcPr/>
                </a:tc>
                <a:tc>
                  <a:txBody>
                    <a:bodyPr/>
                    <a:lstStyle/>
                    <a:p>
                      <a:pPr algn="ctr"/>
                      <a:r>
                        <a:rPr lang="en-US" sz="2000" dirty="0">
                          <a:latin typeface="Times New Roman" panose="02020603050405020304" pitchFamily="18" charset="0"/>
                          <a:cs typeface="Times New Roman" panose="02020603050405020304" pitchFamily="18" charset="0"/>
                        </a:rPr>
                        <a:t>88.65</a:t>
                      </a:r>
                    </a:p>
                  </a:txBody>
                  <a:tcPr/>
                </a:tc>
                <a:tc>
                  <a:txBody>
                    <a:bodyPr/>
                    <a:lstStyle/>
                    <a:p>
                      <a:pPr algn="ctr"/>
                      <a:r>
                        <a:rPr lang="en-US" sz="2000" dirty="0">
                          <a:latin typeface="Times New Roman" panose="02020603050405020304" pitchFamily="18" charset="0"/>
                          <a:cs typeface="Times New Roman" panose="02020603050405020304" pitchFamily="18" charset="0"/>
                        </a:rPr>
                        <a:t>93.62</a:t>
                      </a:r>
                    </a:p>
                  </a:txBody>
                  <a:tcPr/>
                </a:tc>
                <a:tc>
                  <a:txBody>
                    <a:bodyPr/>
                    <a:lstStyle/>
                    <a:p>
                      <a:pPr algn="ctr"/>
                      <a:r>
                        <a:rPr lang="en-US" sz="2000" dirty="0">
                          <a:latin typeface="Times New Roman" panose="02020603050405020304" pitchFamily="18" charset="0"/>
                          <a:cs typeface="Times New Roman" panose="02020603050405020304" pitchFamily="18" charset="0"/>
                        </a:rPr>
                        <a:t>-0.45</a:t>
                      </a:r>
                    </a:p>
                  </a:txBody>
                  <a:tcPr/>
                </a:tc>
                <a:extLst>
                  <a:ext uri="{0D108BD9-81ED-4DB2-BD59-A6C34878D82A}">
                    <a16:rowId xmlns:a16="http://schemas.microsoft.com/office/drawing/2014/main" val="961686378"/>
                  </a:ext>
                </a:extLst>
              </a:tr>
              <a:tr h="480375">
                <a:tc>
                  <a:txBody>
                    <a:bodyPr/>
                    <a:lstStyle/>
                    <a:p>
                      <a:pPr algn="ctr"/>
                      <a:r>
                        <a:rPr lang="en-US" sz="2000" dirty="0">
                          <a:latin typeface="Times New Roman" panose="02020603050405020304" pitchFamily="18" charset="0"/>
                          <a:cs typeface="Times New Roman" panose="02020603050405020304" pitchFamily="18" charset="0"/>
                        </a:rPr>
                        <a:t>38</a:t>
                      </a:r>
                    </a:p>
                  </a:txBody>
                  <a:tcPr/>
                </a:tc>
                <a:tc>
                  <a:txBody>
                    <a:bodyPr/>
                    <a:lstStyle/>
                    <a:p>
                      <a:pPr algn="ctr"/>
                      <a:r>
                        <a:rPr lang="en-US" sz="2000" dirty="0">
                          <a:latin typeface="Times New Roman" panose="02020603050405020304" pitchFamily="18" charset="0"/>
                          <a:cs typeface="Times New Roman" panose="02020603050405020304" pitchFamily="18" charset="0"/>
                        </a:rPr>
                        <a:t>43.26</a:t>
                      </a:r>
                    </a:p>
                  </a:txBody>
                  <a:tcPr/>
                </a:tc>
                <a:tc>
                  <a:txBody>
                    <a:bodyPr/>
                    <a:lstStyle/>
                    <a:p>
                      <a:pPr algn="ctr"/>
                      <a:r>
                        <a:rPr lang="en-US" sz="2000" dirty="0">
                          <a:latin typeface="Times New Roman" panose="02020603050405020304" pitchFamily="18" charset="0"/>
                          <a:cs typeface="Times New Roman" panose="02020603050405020304" pitchFamily="18" charset="0"/>
                        </a:rPr>
                        <a:t>73.65</a:t>
                      </a:r>
                    </a:p>
                  </a:txBody>
                  <a:tcPr/>
                </a:tc>
                <a:tc>
                  <a:txBody>
                    <a:bodyPr/>
                    <a:lstStyle/>
                    <a:p>
                      <a:pPr algn="ctr"/>
                      <a:r>
                        <a:rPr lang="en-US" sz="2000" dirty="0">
                          <a:latin typeface="Times New Roman" panose="02020603050405020304" pitchFamily="18" charset="0"/>
                          <a:cs typeface="Times New Roman" panose="02020603050405020304" pitchFamily="18" charset="0"/>
                        </a:rPr>
                        <a:t>82.42</a:t>
                      </a:r>
                    </a:p>
                  </a:txBody>
                  <a:tcPr/>
                </a:tc>
                <a:tc>
                  <a:txBody>
                    <a:bodyPr/>
                    <a:lstStyle/>
                    <a:p>
                      <a:pPr algn="ctr"/>
                      <a:r>
                        <a:rPr lang="en-US" sz="2000" dirty="0">
                          <a:latin typeface="Times New Roman" panose="02020603050405020304" pitchFamily="18" charset="0"/>
                          <a:cs typeface="Times New Roman" panose="02020603050405020304" pitchFamily="18" charset="0"/>
                        </a:rPr>
                        <a:t>-1.78</a:t>
                      </a:r>
                    </a:p>
                  </a:txBody>
                  <a:tcPr/>
                </a:tc>
                <a:extLst>
                  <a:ext uri="{0D108BD9-81ED-4DB2-BD59-A6C34878D82A}">
                    <a16:rowId xmlns:a16="http://schemas.microsoft.com/office/drawing/2014/main" val="911552724"/>
                  </a:ext>
                </a:extLst>
              </a:tr>
              <a:tr h="447247">
                <a:tc>
                  <a:txBody>
                    <a:bodyPr/>
                    <a:lstStyle/>
                    <a:p>
                      <a:pPr algn="ctr"/>
                      <a:r>
                        <a:rPr lang="en-US" sz="2000" dirty="0">
                          <a:latin typeface="Times New Roman" panose="02020603050405020304" pitchFamily="18" charset="0"/>
                          <a:cs typeface="Times New Roman" panose="02020603050405020304" pitchFamily="18" charset="0"/>
                        </a:rPr>
                        <a:t>39</a:t>
                      </a:r>
                    </a:p>
                  </a:txBody>
                  <a:tcPr/>
                </a:tc>
                <a:tc>
                  <a:txBody>
                    <a:bodyPr/>
                    <a:lstStyle/>
                    <a:p>
                      <a:pPr algn="ctr"/>
                      <a:r>
                        <a:rPr lang="en-US" sz="2000" dirty="0">
                          <a:latin typeface="Times New Roman" panose="02020603050405020304" pitchFamily="18" charset="0"/>
                          <a:cs typeface="Times New Roman" panose="02020603050405020304" pitchFamily="18" charset="0"/>
                        </a:rPr>
                        <a:t>49.16</a:t>
                      </a:r>
                    </a:p>
                  </a:txBody>
                  <a:tcPr/>
                </a:tc>
                <a:tc>
                  <a:txBody>
                    <a:bodyPr/>
                    <a:lstStyle/>
                    <a:p>
                      <a:pPr algn="ctr"/>
                      <a:r>
                        <a:rPr lang="en-US" sz="2000" dirty="0">
                          <a:latin typeface="Times New Roman" panose="02020603050405020304" pitchFamily="18" charset="0"/>
                          <a:cs typeface="Times New Roman" panose="02020603050405020304" pitchFamily="18" charset="0"/>
                        </a:rPr>
                        <a:t>85.99</a:t>
                      </a:r>
                    </a:p>
                  </a:txBody>
                  <a:tcPr/>
                </a:tc>
                <a:tc>
                  <a:txBody>
                    <a:bodyPr/>
                    <a:lstStyle/>
                    <a:p>
                      <a:pPr algn="ctr"/>
                      <a:r>
                        <a:rPr lang="en-US" sz="2000" dirty="0">
                          <a:latin typeface="Times New Roman" panose="02020603050405020304" pitchFamily="18" charset="0"/>
                          <a:cs typeface="Times New Roman" panose="02020603050405020304" pitchFamily="18" charset="0"/>
                        </a:rPr>
                        <a:t>93.53</a:t>
                      </a:r>
                    </a:p>
                  </a:txBody>
                  <a:tcPr/>
                </a:tc>
                <a:tc>
                  <a:txBody>
                    <a:bodyPr/>
                    <a:lstStyle/>
                    <a:p>
                      <a:pPr algn="ctr"/>
                      <a:r>
                        <a:rPr lang="en-US" sz="2000" dirty="0">
                          <a:latin typeface="Times New Roman" panose="02020603050405020304" pitchFamily="18" charset="0"/>
                          <a:cs typeface="Times New Roman" panose="02020603050405020304" pitchFamily="18" charset="0"/>
                        </a:rPr>
                        <a:t>-0.67</a:t>
                      </a:r>
                    </a:p>
                  </a:txBody>
                  <a:tcPr/>
                </a:tc>
                <a:extLst>
                  <a:ext uri="{0D108BD9-81ED-4DB2-BD59-A6C34878D82A}">
                    <a16:rowId xmlns:a16="http://schemas.microsoft.com/office/drawing/2014/main" val="168134470"/>
                  </a:ext>
                </a:extLst>
              </a:tr>
              <a:tr h="880659">
                <a:tc>
                  <a:txBody>
                    <a:bodyPr/>
                    <a:lstStyle/>
                    <a:p>
                      <a:pPr algn="ctr"/>
                      <a:r>
                        <a:rPr lang="en-US" sz="2000" dirty="0">
                          <a:latin typeface="Times New Roman" panose="02020603050405020304" pitchFamily="18" charset="0"/>
                          <a:cs typeface="Times New Roman" panose="02020603050405020304" pitchFamily="18" charset="0"/>
                        </a:rPr>
                        <a:t>combined</a:t>
                      </a:r>
                    </a:p>
                  </a:txBody>
                  <a:tcPr/>
                </a:tc>
                <a:tc>
                  <a:txBody>
                    <a:bodyPr/>
                    <a:lstStyle/>
                    <a:p>
                      <a:pPr algn="ctr"/>
                      <a:r>
                        <a:rPr lang="en-US" sz="2000" dirty="0">
                          <a:latin typeface="Times New Roman" panose="02020603050405020304" pitchFamily="18" charset="0"/>
                          <a:cs typeface="Times New Roman" panose="02020603050405020304" pitchFamily="18" charset="0"/>
                        </a:rPr>
                        <a:t>46.93</a:t>
                      </a:r>
                    </a:p>
                  </a:txBody>
                  <a:tcPr/>
                </a:tc>
                <a:tc>
                  <a:txBody>
                    <a:bodyPr/>
                    <a:lstStyle/>
                    <a:p>
                      <a:pPr algn="ctr"/>
                      <a:r>
                        <a:rPr lang="en-US" sz="2000" dirty="0">
                          <a:latin typeface="Times New Roman" panose="02020603050405020304" pitchFamily="18" charset="0"/>
                          <a:cs typeface="Times New Roman" panose="02020603050405020304" pitchFamily="18" charset="0"/>
                        </a:rPr>
                        <a:t>77.27</a:t>
                      </a:r>
                    </a:p>
                  </a:txBody>
                  <a:tcPr/>
                </a:tc>
                <a:tc>
                  <a:txBody>
                    <a:bodyPr/>
                    <a:lstStyle/>
                    <a:p>
                      <a:pPr algn="ctr"/>
                      <a:r>
                        <a:rPr lang="en-US" sz="2000" dirty="0">
                          <a:latin typeface="Times New Roman" panose="02020603050405020304" pitchFamily="18" charset="0"/>
                          <a:cs typeface="Times New Roman" panose="02020603050405020304" pitchFamily="18" charset="0"/>
                        </a:rPr>
                        <a:t>85.37</a:t>
                      </a:r>
                    </a:p>
                  </a:txBody>
                  <a:tcPr/>
                </a:tc>
                <a:tc>
                  <a:txBody>
                    <a:bodyPr/>
                    <a:lstStyle/>
                    <a:p>
                      <a:pPr algn="ctr"/>
                      <a:r>
                        <a:rPr lang="en-US" sz="2000" dirty="0">
                          <a:latin typeface="Times New Roman" panose="02020603050405020304" pitchFamily="18" charset="0"/>
                          <a:cs typeface="Times New Roman" panose="02020603050405020304" pitchFamily="18" charset="0"/>
                        </a:rPr>
                        <a:t>-1.45</a:t>
                      </a:r>
                    </a:p>
                  </a:txBody>
                  <a:tcPr/>
                </a:tc>
                <a:extLst>
                  <a:ext uri="{0D108BD9-81ED-4DB2-BD59-A6C34878D82A}">
                    <a16:rowId xmlns:a16="http://schemas.microsoft.com/office/drawing/2014/main" val="2381230070"/>
                  </a:ext>
                </a:extLst>
              </a:tr>
            </a:tbl>
          </a:graphicData>
        </a:graphic>
      </p:graphicFrame>
      <p:sp>
        <p:nvSpPr>
          <p:cNvPr id="11" name="TextBox 10"/>
          <p:cNvSpPr txBox="1"/>
          <p:nvPr/>
        </p:nvSpPr>
        <p:spPr>
          <a:xfrm flipH="1">
            <a:off x="1924100" y="1395656"/>
            <a:ext cx="889265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for Random forest:</a:t>
            </a:r>
          </a:p>
        </p:txBody>
      </p:sp>
    </p:spTree>
    <p:extLst>
      <p:ext uri="{BB962C8B-B14F-4D97-AF65-F5344CB8AC3E}">
        <p14:creationId xmlns:p14="http://schemas.microsoft.com/office/powerpoint/2010/main" val="17009143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TOP-K ACCURACY </a:t>
            </a: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COMPARISION </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27</a:t>
            </a:fld>
            <a:endParaRPr lang="en-US" sz="1600" b="1" dirty="0">
              <a:solidFill>
                <a:schemeClr val="tx1"/>
              </a:solidFill>
            </a:endParaRPr>
          </a:p>
        </p:txBody>
      </p:sp>
      <p:sp>
        <p:nvSpPr>
          <p:cNvPr id="11" name="TextBox 10"/>
          <p:cNvSpPr txBox="1"/>
          <p:nvPr/>
        </p:nvSpPr>
        <p:spPr>
          <a:xfrm flipH="1">
            <a:off x="806711" y="1395656"/>
            <a:ext cx="10834303"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using both scenario 36 and 38.</a:t>
            </a:r>
          </a:p>
        </p:txBody>
      </p:sp>
      <p:pic>
        <p:nvPicPr>
          <p:cNvPr id="9" name="Picture 8"/>
          <p:cNvPicPr>
            <a:picLocks noChangeAspect="1"/>
          </p:cNvPicPr>
          <p:nvPr/>
        </p:nvPicPr>
        <p:blipFill>
          <a:blip r:embed="rId5"/>
          <a:stretch>
            <a:fillRect/>
          </a:stretch>
        </p:blipFill>
        <p:spPr>
          <a:xfrm>
            <a:off x="3035177" y="2096997"/>
            <a:ext cx="5581285" cy="3613139"/>
          </a:xfrm>
          <a:prstGeom prst="rect">
            <a:avLst/>
          </a:prstGeom>
        </p:spPr>
      </p:pic>
      <p:sp>
        <p:nvSpPr>
          <p:cNvPr id="7" name="TextBox 6">
            <a:extLst>
              <a:ext uri="{FF2B5EF4-FFF2-40B4-BE49-F238E27FC236}">
                <a16:creationId xmlns:a16="http://schemas.microsoft.com/office/drawing/2014/main" id="{F5D974BA-C2D0-6546-B838-8A3B82FDE1B1}"/>
              </a:ext>
            </a:extLst>
          </p:cNvPr>
          <p:cNvSpPr txBox="1"/>
          <p:nvPr/>
        </p:nvSpPr>
        <p:spPr>
          <a:xfrm>
            <a:off x="3062445" y="5649977"/>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Fig.7.  Top-K comparison for scenario 36 and 38</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18630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RANDOM FOREST MODEL</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28</a:t>
            </a:fld>
            <a:endParaRPr lang="en-US" sz="1600" b="1" dirty="0">
              <a:solidFill>
                <a:schemeClr val="tx1"/>
              </a:solidFill>
            </a:endParaRPr>
          </a:p>
        </p:txBody>
      </p:sp>
      <p:sp>
        <p:nvSpPr>
          <p:cNvPr id="9" name="Rectangle 8"/>
          <p:cNvSpPr/>
          <p:nvPr/>
        </p:nvSpPr>
        <p:spPr>
          <a:xfrm>
            <a:off x="888023" y="1335024"/>
            <a:ext cx="10682654" cy="4893647"/>
          </a:xfrm>
          <a:prstGeom prst="rect">
            <a:avLst/>
          </a:prstGeom>
        </p:spPr>
        <p:txBody>
          <a:bodyPr wrap="square">
            <a:spAutoFit/>
          </a:bodyPr>
          <a:lstStyle/>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Random Forest is a powerful ensemble learning technique that enhances predictive accuracy by aggregating the outputs of multiple decision trees. </a:t>
            </a: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It employs bootstrap sampling to create diverse subsets of the training data and introduces randomness by considering only a random subset of features at each split in each tree. </a:t>
            </a: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Through recursive construction, decision trees are built to maximize predictive performance, selecting the best features for splitting at each node. </a:t>
            </a: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The final prediction is then determined by averaging (for regression) or voting (for classification) across all individual trees. Random Forest is prized for its robustness against overfitting and its ability to handle missing data.</a:t>
            </a:r>
          </a:p>
        </p:txBody>
      </p:sp>
    </p:spTree>
    <p:extLst>
      <p:ext uri="{BB962C8B-B14F-4D97-AF65-F5344CB8AC3E}">
        <p14:creationId xmlns:p14="http://schemas.microsoft.com/office/powerpoint/2010/main" val="10897708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normAutofit/>
          </a:bodyPr>
          <a:lstStyle/>
          <a:p>
            <a:pPr algn="ct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Scatter Plot of Actual and Predicted </a:t>
            </a:r>
            <a:b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b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Beam Index for </a:t>
            </a:r>
            <a:r>
              <a:rPr lang="en-US" sz="4000" b="1" dirty="0">
                <a:solidFill>
                  <a:srgbClr val="0D0D0D"/>
                </a:solidFill>
                <a:highlight>
                  <a:srgbClr val="FFFFFF"/>
                </a:highlight>
                <a:latin typeface="Times New Roman" panose="02020603050405020304" pitchFamily="18" charset="0"/>
                <a:cs typeface="Times New Roman" panose="02020603050405020304" pitchFamily="18" charset="0"/>
              </a:rPr>
              <a:t>RF</a:t>
            </a: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 Model</a:t>
            </a:r>
            <a:endParaRPr lang="en-US" sz="40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400022" y="111309"/>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29</a:t>
            </a:fld>
            <a:endParaRPr lang="en-US" sz="1600" b="1" dirty="0">
              <a:solidFill>
                <a:schemeClr val="tx1"/>
              </a:solidFill>
            </a:endParaRPr>
          </a:p>
        </p:txBody>
      </p:sp>
      <p:pic>
        <p:nvPicPr>
          <p:cNvPr id="8" name="Picture 7" descr="A diagram of a graph&#10;&#10;Description automatically generated">
            <a:extLst>
              <a:ext uri="{FF2B5EF4-FFF2-40B4-BE49-F238E27FC236}">
                <a16:creationId xmlns:a16="http://schemas.microsoft.com/office/drawing/2014/main" id="{487DF12E-1691-6EB8-C1C9-E45421CC8B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8392" y="1223716"/>
            <a:ext cx="7315215" cy="4525332"/>
          </a:xfrm>
          <a:prstGeom prst="rect">
            <a:avLst/>
          </a:prstGeom>
        </p:spPr>
      </p:pic>
      <p:sp>
        <p:nvSpPr>
          <p:cNvPr id="7" name="TextBox 6">
            <a:extLst>
              <a:ext uri="{FF2B5EF4-FFF2-40B4-BE49-F238E27FC236}">
                <a16:creationId xmlns:a16="http://schemas.microsoft.com/office/drawing/2014/main" id="{C4672453-E6F9-9835-51C4-0B911FFE3CA5}"/>
              </a:ext>
            </a:extLst>
          </p:cNvPr>
          <p:cNvSpPr txBox="1"/>
          <p:nvPr/>
        </p:nvSpPr>
        <p:spPr>
          <a:xfrm>
            <a:off x="3134738" y="5714439"/>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Fig.8.  Scatter plot of RF model</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8721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816C7-E932-BBE9-975D-B8118E28BC9F}"/>
              </a:ext>
            </a:extLst>
          </p:cNvPr>
          <p:cNvSpPr>
            <a:spLocks noGrp="1"/>
          </p:cNvSpPr>
          <p:nvPr>
            <p:ph type="title"/>
          </p:nvPr>
        </p:nvSpPr>
        <p:spPr>
          <a:xfrm>
            <a:off x="0" y="0"/>
            <a:ext cx="12192000" cy="1325563"/>
          </a:xfrm>
        </p:spPr>
        <p:txBody>
          <a:bodyPr>
            <a:normAutofit/>
          </a:bodyPr>
          <a:lstStyle/>
          <a:p>
            <a:pPr algn="ctr"/>
            <a:r>
              <a:rPr lang="en-US" sz="4000" b="1" dirty="0">
                <a:latin typeface="Times New Roman" panose="02020603050405020304" pitchFamily="18" charset="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id="{91926CDC-F5FC-6E8B-2C01-20C2D6FED47A}"/>
              </a:ext>
            </a:extLst>
          </p:cNvPr>
          <p:cNvSpPr>
            <a:spLocks noGrp="1"/>
          </p:cNvSpPr>
          <p:nvPr>
            <p:ph idx="1"/>
          </p:nvPr>
        </p:nvSpPr>
        <p:spPr>
          <a:xfrm>
            <a:off x="838200" y="1825625"/>
            <a:ext cx="10515600" cy="4351338"/>
          </a:xfrm>
        </p:spPr>
        <p:txBody>
          <a:bodyPr>
            <a:normAutofit/>
          </a:bodyPr>
          <a:lstStyle/>
          <a:p>
            <a:pPr algn="just"/>
            <a:r>
              <a:rPr lang="en-US" b="0" i="0" dirty="0">
                <a:solidFill>
                  <a:schemeClr val="tx1">
                    <a:lumMod val="85000"/>
                    <a:lumOff val="15000"/>
                  </a:schemeClr>
                </a:solidFill>
                <a:effectLst/>
                <a:latin typeface="Times New Roman" panose="02020603050405020304" pitchFamily="18" charset="0"/>
                <a:cs typeface="Times New Roman" panose="02020603050405020304" pitchFamily="18" charset="0"/>
              </a:rPr>
              <a:t>To develop a machine learning-based model, utilizing deep learning techniques</a:t>
            </a:r>
          </a:p>
          <a:p>
            <a:pPr algn="just"/>
            <a:r>
              <a:rPr lang="en-US" dirty="0">
                <a:solidFill>
                  <a:schemeClr val="tx1">
                    <a:lumMod val="85000"/>
                    <a:lumOff val="15000"/>
                  </a:schemeClr>
                </a:solidFill>
                <a:latin typeface="Times New Roman" panose="02020603050405020304" pitchFamily="18" charset="0"/>
                <a:cs typeface="Times New Roman" panose="02020603050405020304" pitchFamily="18" charset="0"/>
              </a:rPr>
              <a:t>T</a:t>
            </a:r>
            <a:r>
              <a:rPr lang="en-US" b="0" i="0" dirty="0">
                <a:solidFill>
                  <a:schemeClr val="tx1">
                    <a:lumMod val="85000"/>
                    <a:lumOff val="15000"/>
                  </a:schemeClr>
                </a:solidFill>
                <a:effectLst/>
                <a:latin typeface="Times New Roman" panose="02020603050405020304" pitchFamily="18" charset="0"/>
                <a:cs typeface="Times New Roman" panose="02020603050405020304" pitchFamily="18" charset="0"/>
              </a:rPr>
              <a:t>o predict optimal beams having sufficient </a:t>
            </a:r>
            <a:r>
              <a:rPr lang="en-US" b="0" i="0" dirty="0" err="1">
                <a:solidFill>
                  <a:schemeClr val="tx1">
                    <a:lumMod val="85000"/>
                    <a:lumOff val="15000"/>
                  </a:schemeClr>
                </a:solidFill>
                <a:effectLst/>
                <a:latin typeface="Times New Roman" panose="02020603050405020304" pitchFamily="18" charset="0"/>
                <a:cs typeface="Times New Roman" panose="02020603050405020304" pitchFamily="18" charset="0"/>
              </a:rPr>
              <a:t>mmWave</a:t>
            </a:r>
            <a:r>
              <a:rPr lang="en-US" b="0" i="0" dirty="0">
                <a:solidFill>
                  <a:schemeClr val="tx1">
                    <a:lumMod val="85000"/>
                    <a:lumOff val="15000"/>
                  </a:schemeClr>
                </a:solidFill>
                <a:effectLst/>
                <a:latin typeface="Times New Roman" panose="02020603050405020304" pitchFamily="18" charset="0"/>
                <a:cs typeface="Times New Roman" panose="02020603050405020304" pitchFamily="18" charset="0"/>
              </a:rPr>
              <a:t> received powers using vehicular position information.</a:t>
            </a:r>
            <a:endParaRPr 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208F8F2-2BAD-C73E-12E6-F23DCB62967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04930" y="170270"/>
            <a:ext cx="1066540" cy="1058591"/>
          </a:xfrm>
          <a:prstGeom prst="rect">
            <a:avLst/>
          </a:prstGeom>
        </p:spPr>
      </p:pic>
      <p:pic>
        <p:nvPicPr>
          <p:cNvPr id="5" name="Picture 7">
            <a:extLst>
              <a:ext uri="{FF2B5EF4-FFF2-40B4-BE49-F238E27FC236}">
                <a16:creationId xmlns:a16="http://schemas.microsoft.com/office/drawing/2014/main" id="{FCAA247F-DCE1-E3AA-0306-38A01F16D6D9}"/>
              </a:ext>
            </a:extLst>
          </p:cNvPr>
          <p:cNvPicPr>
            <a:picLocks noChangeAspect="1"/>
          </p:cNvPicPr>
          <p:nvPr/>
        </p:nvPicPr>
        <p:blipFill>
          <a:blip r:embed="rId4"/>
          <a:stretch>
            <a:fillRect/>
          </a:stretch>
        </p:blipFill>
        <p:spPr>
          <a:xfrm>
            <a:off x="10418701" y="63923"/>
            <a:ext cx="1638850" cy="1112406"/>
          </a:xfrm>
          <a:prstGeom prst="rect">
            <a:avLst/>
          </a:prstGeom>
        </p:spPr>
      </p:pic>
      <p:sp>
        <p:nvSpPr>
          <p:cNvPr id="6" name="Slide Number Placeholder 5">
            <a:extLst>
              <a:ext uri="{FF2B5EF4-FFF2-40B4-BE49-F238E27FC236}">
                <a16:creationId xmlns:a16="http://schemas.microsoft.com/office/drawing/2014/main" id="{5040C4BF-E649-E5D3-C326-9F066096EE42}"/>
              </a:ext>
            </a:extLst>
          </p:cNvPr>
          <p:cNvSpPr>
            <a:spLocks noGrp="1"/>
          </p:cNvSpPr>
          <p:nvPr>
            <p:ph type="sldNum" sz="quarter" idx="12"/>
          </p:nvPr>
        </p:nvSpPr>
        <p:spPr>
          <a:xfrm>
            <a:off x="108488" y="6176964"/>
            <a:ext cx="12083512" cy="681036"/>
          </a:xfrm>
        </p:spPr>
        <p:txBody>
          <a:bodyPr/>
          <a:lstStyle/>
          <a:p>
            <a:pPr algn="ctr"/>
            <a:fld id="{5CE5F96C-1EE9-C842-AFB1-BA1DA729A036}" type="slidenum">
              <a:rPr lang="en-US" sz="1600" b="1" smtClean="0">
                <a:solidFill>
                  <a:schemeClr val="tx1">
                    <a:lumMod val="95000"/>
                    <a:lumOff val="5000"/>
                  </a:schemeClr>
                </a:solidFill>
              </a:rPr>
              <a:pPr algn="ctr"/>
              <a:t>3</a:t>
            </a:fld>
            <a:endParaRPr lang="en-US" sz="1600" b="1" dirty="0">
              <a:solidFill>
                <a:schemeClr val="tx1">
                  <a:lumMod val="95000"/>
                  <a:lumOff val="5000"/>
                </a:schemeClr>
              </a:solidFill>
            </a:endParaRPr>
          </a:p>
        </p:txBody>
      </p:sp>
    </p:spTree>
    <p:extLst>
      <p:ext uri="{BB962C8B-B14F-4D97-AF65-F5344CB8AC3E}">
        <p14:creationId xmlns:p14="http://schemas.microsoft.com/office/powerpoint/2010/main" val="4229274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RESULTS</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30</a:t>
            </a:fld>
            <a:endParaRPr lang="en-US" sz="1600" b="1" dirty="0">
              <a:solidFill>
                <a:schemeClr val="tx1"/>
              </a:solidFill>
            </a:endParaRP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735159152"/>
              </p:ext>
            </p:extLst>
          </p:nvPr>
        </p:nvGraphicFramePr>
        <p:xfrm>
          <a:off x="1924101" y="2135341"/>
          <a:ext cx="8343798" cy="3514815"/>
        </p:xfrm>
        <a:graphic>
          <a:graphicData uri="http://schemas.openxmlformats.org/drawingml/2006/table">
            <a:tbl>
              <a:tblPr firstRow="1" bandRow="1">
                <a:tableStyleId>{5C22544A-7EE6-4342-B048-85BDC9FD1C3A}</a:tableStyleId>
              </a:tblPr>
              <a:tblGrid>
                <a:gridCol w="1414427">
                  <a:extLst>
                    <a:ext uri="{9D8B030D-6E8A-4147-A177-3AD203B41FA5}">
                      <a16:colId xmlns:a16="http://schemas.microsoft.com/office/drawing/2014/main" val="2868722857"/>
                    </a:ext>
                  </a:extLst>
                </a:gridCol>
                <a:gridCol w="1709575">
                  <a:extLst>
                    <a:ext uri="{9D8B030D-6E8A-4147-A177-3AD203B41FA5}">
                      <a16:colId xmlns:a16="http://schemas.microsoft.com/office/drawing/2014/main" val="3937687177"/>
                    </a:ext>
                  </a:extLst>
                </a:gridCol>
                <a:gridCol w="1739932">
                  <a:extLst>
                    <a:ext uri="{9D8B030D-6E8A-4147-A177-3AD203B41FA5}">
                      <a16:colId xmlns:a16="http://schemas.microsoft.com/office/drawing/2014/main" val="3339004419"/>
                    </a:ext>
                  </a:extLst>
                </a:gridCol>
                <a:gridCol w="1739932">
                  <a:extLst>
                    <a:ext uri="{9D8B030D-6E8A-4147-A177-3AD203B41FA5}">
                      <a16:colId xmlns:a16="http://schemas.microsoft.com/office/drawing/2014/main" val="2520792560"/>
                    </a:ext>
                  </a:extLst>
                </a:gridCol>
                <a:gridCol w="1739932">
                  <a:extLst>
                    <a:ext uri="{9D8B030D-6E8A-4147-A177-3AD203B41FA5}">
                      <a16:colId xmlns:a16="http://schemas.microsoft.com/office/drawing/2014/main" val="4074604941"/>
                    </a:ext>
                  </a:extLst>
                </a:gridCol>
              </a:tblGrid>
              <a:tr h="660378">
                <a:tc>
                  <a:txBody>
                    <a:bodyPr/>
                    <a:lstStyle/>
                    <a:p>
                      <a:pPr algn="ctr"/>
                      <a:r>
                        <a:rPr lang="en-US" sz="2000" dirty="0">
                          <a:latin typeface="Times New Roman" panose="02020603050405020304" pitchFamily="18" charset="0"/>
                          <a:cs typeface="Times New Roman" panose="02020603050405020304" pitchFamily="18" charset="0"/>
                        </a:rPr>
                        <a:t>Scenario</a:t>
                      </a:r>
                    </a:p>
                  </a:txBody>
                  <a:tcPr/>
                </a:tc>
                <a:tc>
                  <a:txBody>
                    <a:bodyPr/>
                    <a:lstStyle/>
                    <a:p>
                      <a:pPr algn="ctr"/>
                      <a:r>
                        <a:rPr lang="en-US" sz="2000" dirty="0">
                          <a:latin typeface="Times New Roman" panose="02020603050405020304" pitchFamily="18" charset="0"/>
                          <a:cs typeface="Times New Roman" panose="02020603050405020304" pitchFamily="18" charset="0"/>
                        </a:rPr>
                        <a:t>TOP1</a:t>
                      </a:r>
                    </a:p>
                  </a:txBody>
                  <a:tcPr/>
                </a:tc>
                <a:tc>
                  <a:txBody>
                    <a:bodyPr/>
                    <a:lstStyle/>
                    <a:p>
                      <a:pPr algn="ctr"/>
                      <a:r>
                        <a:rPr lang="en-US" sz="2000" dirty="0">
                          <a:latin typeface="Times New Roman" panose="02020603050405020304" pitchFamily="18" charset="0"/>
                          <a:cs typeface="Times New Roman" panose="02020603050405020304" pitchFamily="18" charset="0"/>
                        </a:rPr>
                        <a:t>TOP3</a:t>
                      </a:r>
                    </a:p>
                  </a:txBody>
                  <a:tcPr/>
                </a:tc>
                <a:tc>
                  <a:txBody>
                    <a:bodyPr/>
                    <a:lstStyle/>
                    <a:p>
                      <a:pPr algn="ctr"/>
                      <a:r>
                        <a:rPr lang="en-US" sz="2000" dirty="0">
                          <a:latin typeface="Times New Roman" panose="02020603050405020304" pitchFamily="18" charset="0"/>
                          <a:cs typeface="Times New Roman" panose="02020603050405020304" pitchFamily="18" charset="0"/>
                        </a:rPr>
                        <a:t>TOP5</a:t>
                      </a:r>
                    </a:p>
                  </a:txBody>
                  <a:tcPr/>
                </a:tc>
                <a:tc>
                  <a:txBody>
                    <a:bodyPr/>
                    <a:lstStyle/>
                    <a:p>
                      <a:pPr algn="ctr"/>
                      <a:r>
                        <a:rPr lang="en-US" sz="2000" dirty="0">
                          <a:latin typeface="Times New Roman" panose="02020603050405020304" pitchFamily="18" charset="0"/>
                          <a:cs typeface="Times New Roman" panose="02020603050405020304" pitchFamily="18" charset="0"/>
                        </a:rPr>
                        <a:t>Avg.</a:t>
                      </a:r>
                      <a:r>
                        <a:rPr lang="en-US" sz="2000" baseline="0" dirty="0">
                          <a:latin typeface="Times New Roman" panose="02020603050405020304" pitchFamily="18" charset="0"/>
                          <a:cs typeface="Times New Roman" panose="02020603050405020304" pitchFamily="18" charset="0"/>
                        </a:rPr>
                        <a:t> power loss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9163701"/>
                  </a:ext>
                </a:extLst>
              </a:tr>
              <a:tr h="509855">
                <a:tc>
                  <a:txBody>
                    <a:bodyPr/>
                    <a:lstStyle/>
                    <a:p>
                      <a:pPr algn="ctr"/>
                      <a:r>
                        <a:rPr lang="en-US" sz="2000" dirty="0">
                          <a:latin typeface="Times New Roman" panose="02020603050405020304" pitchFamily="18" charset="0"/>
                          <a:cs typeface="Times New Roman" panose="02020603050405020304" pitchFamily="18" charset="0"/>
                        </a:rPr>
                        <a:t>36</a:t>
                      </a:r>
                    </a:p>
                  </a:txBody>
                  <a:tcPr/>
                </a:tc>
                <a:tc>
                  <a:txBody>
                    <a:bodyPr/>
                    <a:lstStyle/>
                    <a:p>
                      <a:pPr algn="ctr"/>
                      <a:r>
                        <a:rPr lang="en-US" sz="2000" dirty="0">
                          <a:latin typeface="Times New Roman" panose="02020603050405020304" pitchFamily="18" charset="0"/>
                          <a:cs typeface="Times New Roman" panose="02020603050405020304" pitchFamily="18" charset="0"/>
                        </a:rPr>
                        <a:t>58.83</a:t>
                      </a:r>
                    </a:p>
                  </a:txBody>
                  <a:tcPr/>
                </a:tc>
                <a:tc>
                  <a:txBody>
                    <a:bodyPr/>
                    <a:lstStyle/>
                    <a:p>
                      <a:pPr algn="ctr"/>
                      <a:r>
                        <a:rPr lang="en-US" sz="2000" dirty="0">
                          <a:latin typeface="Times New Roman" panose="02020603050405020304" pitchFamily="18" charset="0"/>
                          <a:cs typeface="Times New Roman" panose="02020603050405020304" pitchFamily="18" charset="0"/>
                        </a:rPr>
                        <a:t>84.68</a:t>
                      </a:r>
                    </a:p>
                  </a:txBody>
                  <a:tcPr/>
                </a:tc>
                <a:tc>
                  <a:txBody>
                    <a:bodyPr/>
                    <a:lstStyle/>
                    <a:p>
                      <a:pPr algn="ctr"/>
                      <a:r>
                        <a:rPr lang="en-US" sz="2000" dirty="0">
                          <a:latin typeface="Times New Roman" panose="02020603050405020304" pitchFamily="18" charset="0"/>
                          <a:cs typeface="Times New Roman" panose="02020603050405020304" pitchFamily="18" charset="0"/>
                        </a:rPr>
                        <a:t>88.49</a:t>
                      </a:r>
                    </a:p>
                  </a:txBody>
                  <a:tcPr/>
                </a:tc>
                <a:tc>
                  <a:txBody>
                    <a:bodyPr/>
                    <a:lstStyle/>
                    <a:p>
                      <a:pPr algn="ctr"/>
                      <a:r>
                        <a:rPr lang="en-US" sz="2000" dirty="0">
                          <a:latin typeface="Times New Roman" panose="02020603050405020304" pitchFamily="18" charset="0"/>
                          <a:cs typeface="Times New Roman" panose="02020603050405020304" pitchFamily="18" charset="0"/>
                        </a:rPr>
                        <a:t>-0.77</a:t>
                      </a:r>
                    </a:p>
                  </a:txBody>
                  <a:tcPr/>
                </a:tc>
                <a:extLst>
                  <a:ext uri="{0D108BD9-81ED-4DB2-BD59-A6C34878D82A}">
                    <a16:rowId xmlns:a16="http://schemas.microsoft.com/office/drawing/2014/main" val="1916390837"/>
                  </a:ext>
                </a:extLst>
              </a:tr>
              <a:tr h="495639">
                <a:tc>
                  <a:txBody>
                    <a:bodyPr/>
                    <a:lstStyle/>
                    <a:p>
                      <a:pPr algn="ctr"/>
                      <a:r>
                        <a:rPr lang="en-US" sz="2000" b="0" i="0" kern="1200" dirty="0">
                          <a:solidFill>
                            <a:schemeClr val="dk1"/>
                          </a:solidFill>
                          <a:effectLst/>
                          <a:latin typeface="Times New Roman" panose="02020603050405020304" pitchFamily="18" charset="0"/>
                          <a:ea typeface="+mn-ea"/>
                          <a:cs typeface="Times New Roman" panose="02020603050405020304" pitchFamily="18" charset="0"/>
                        </a:rPr>
                        <a:t>37</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55.38</a:t>
                      </a:r>
                    </a:p>
                  </a:txBody>
                  <a:tcPr/>
                </a:tc>
                <a:tc>
                  <a:txBody>
                    <a:bodyPr/>
                    <a:lstStyle/>
                    <a:p>
                      <a:pPr algn="ctr"/>
                      <a:r>
                        <a:rPr lang="en-US" sz="2000" dirty="0">
                          <a:latin typeface="Times New Roman" panose="02020603050405020304" pitchFamily="18" charset="0"/>
                          <a:cs typeface="Times New Roman" panose="02020603050405020304" pitchFamily="18" charset="0"/>
                        </a:rPr>
                        <a:t>88.65</a:t>
                      </a:r>
                    </a:p>
                  </a:txBody>
                  <a:tcPr/>
                </a:tc>
                <a:tc>
                  <a:txBody>
                    <a:bodyPr/>
                    <a:lstStyle/>
                    <a:p>
                      <a:pPr algn="ctr"/>
                      <a:r>
                        <a:rPr lang="en-US" sz="2000" dirty="0">
                          <a:latin typeface="Times New Roman" panose="02020603050405020304" pitchFamily="18" charset="0"/>
                          <a:cs typeface="Times New Roman" panose="02020603050405020304" pitchFamily="18" charset="0"/>
                        </a:rPr>
                        <a:t>93.62</a:t>
                      </a:r>
                    </a:p>
                  </a:txBody>
                  <a:tcPr/>
                </a:tc>
                <a:tc>
                  <a:txBody>
                    <a:bodyPr/>
                    <a:lstStyle/>
                    <a:p>
                      <a:pPr algn="ctr"/>
                      <a:r>
                        <a:rPr lang="en-US" sz="2000" dirty="0">
                          <a:latin typeface="Times New Roman" panose="02020603050405020304" pitchFamily="18" charset="0"/>
                          <a:cs typeface="Times New Roman" panose="02020603050405020304" pitchFamily="18" charset="0"/>
                        </a:rPr>
                        <a:t>-0.45</a:t>
                      </a:r>
                    </a:p>
                  </a:txBody>
                  <a:tcPr/>
                </a:tc>
                <a:extLst>
                  <a:ext uri="{0D108BD9-81ED-4DB2-BD59-A6C34878D82A}">
                    <a16:rowId xmlns:a16="http://schemas.microsoft.com/office/drawing/2014/main" val="961686378"/>
                  </a:ext>
                </a:extLst>
              </a:tr>
              <a:tr h="480375">
                <a:tc>
                  <a:txBody>
                    <a:bodyPr/>
                    <a:lstStyle/>
                    <a:p>
                      <a:pPr algn="ctr"/>
                      <a:r>
                        <a:rPr lang="en-US" sz="2000" dirty="0">
                          <a:latin typeface="Times New Roman" panose="02020603050405020304" pitchFamily="18" charset="0"/>
                          <a:cs typeface="Times New Roman" panose="02020603050405020304" pitchFamily="18" charset="0"/>
                        </a:rPr>
                        <a:t>38</a:t>
                      </a:r>
                    </a:p>
                  </a:txBody>
                  <a:tcPr/>
                </a:tc>
                <a:tc>
                  <a:txBody>
                    <a:bodyPr/>
                    <a:lstStyle/>
                    <a:p>
                      <a:pPr algn="ctr"/>
                      <a:r>
                        <a:rPr lang="en-US" sz="2000" dirty="0">
                          <a:latin typeface="Times New Roman" panose="02020603050405020304" pitchFamily="18" charset="0"/>
                          <a:cs typeface="Times New Roman" panose="02020603050405020304" pitchFamily="18" charset="0"/>
                        </a:rPr>
                        <a:t>43.26</a:t>
                      </a:r>
                    </a:p>
                  </a:txBody>
                  <a:tcPr/>
                </a:tc>
                <a:tc>
                  <a:txBody>
                    <a:bodyPr/>
                    <a:lstStyle/>
                    <a:p>
                      <a:pPr algn="ctr"/>
                      <a:r>
                        <a:rPr lang="en-US" sz="2000" dirty="0">
                          <a:latin typeface="Times New Roman" panose="02020603050405020304" pitchFamily="18" charset="0"/>
                          <a:cs typeface="Times New Roman" panose="02020603050405020304" pitchFamily="18" charset="0"/>
                        </a:rPr>
                        <a:t>73.65</a:t>
                      </a:r>
                    </a:p>
                  </a:txBody>
                  <a:tcPr/>
                </a:tc>
                <a:tc>
                  <a:txBody>
                    <a:bodyPr/>
                    <a:lstStyle/>
                    <a:p>
                      <a:pPr algn="ctr"/>
                      <a:r>
                        <a:rPr lang="en-US" sz="2000" dirty="0">
                          <a:latin typeface="Times New Roman" panose="02020603050405020304" pitchFamily="18" charset="0"/>
                          <a:cs typeface="Times New Roman" panose="02020603050405020304" pitchFamily="18" charset="0"/>
                        </a:rPr>
                        <a:t>82.42</a:t>
                      </a:r>
                    </a:p>
                  </a:txBody>
                  <a:tcPr/>
                </a:tc>
                <a:tc>
                  <a:txBody>
                    <a:bodyPr/>
                    <a:lstStyle/>
                    <a:p>
                      <a:pPr algn="ctr"/>
                      <a:r>
                        <a:rPr lang="en-US" sz="2000" dirty="0">
                          <a:latin typeface="Times New Roman" panose="02020603050405020304" pitchFamily="18" charset="0"/>
                          <a:cs typeface="Times New Roman" panose="02020603050405020304" pitchFamily="18" charset="0"/>
                        </a:rPr>
                        <a:t>-1.78</a:t>
                      </a:r>
                    </a:p>
                  </a:txBody>
                  <a:tcPr/>
                </a:tc>
                <a:extLst>
                  <a:ext uri="{0D108BD9-81ED-4DB2-BD59-A6C34878D82A}">
                    <a16:rowId xmlns:a16="http://schemas.microsoft.com/office/drawing/2014/main" val="911552724"/>
                  </a:ext>
                </a:extLst>
              </a:tr>
              <a:tr h="447247">
                <a:tc>
                  <a:txBody>
                    <a:bodyPr/>
                    <a:lstStyle/>
                    <a:p>
                      <a:pPr algn="ctr"/>
                      <a:r>
                        <a:rPr lang="en-US" sz="2000" dirty="0">
                          <a:latin typeface="Times New Roman" panose="02020603050405020304" pitchFamily="18" charset="0"/>
                          <a:cs typeface="Times New Roman" panose="02020603050405020304" pitchFamily="18" charset="0"/>
                        </a:rPr>
                        <a:t>39</a:t>
                      </a:r>
                    </a:p>
                  </a:txBody>
                  <a:tcPr/>
                </a:tc>
                <a:tc>
                  <a:txBody>
                    <a:bodyPr/>
                    <a:lstStyle/>
                    <a:p>
                      <a:pPr algn="ctr"/>
                      <a:r>
                        <a:rPr lang="en-US" sz="2000" dirty="0">
                          <a:latin typeface="Times New Roman" panose="02020603050405020304" pitchFamily="18" charset="0"/>
                          <a:cs typeface="Times New Roman" panose="02020603050405020304" pitchFamily="18" charset="0"/>
                        </a:rPr>
                        <a:t>49.16</a:t>
                      </a:r>
                    </a:p>
                  </a:txBody>
                  <a:tcPr/>
                </a:tc>
                <a:tc>
                  <a:txBody>
                    <a:bodyPr/>
                    <a:lstStyle/>
                    <a:p>
                      <a:pPr algn="ctr"/>
                      <a:r>
                        <a:rPr lang="en-US" sz="2000" dirty="0">
                          <a:latin typeface="Times New Roman" panose="02020603050405020304" pitchFamily="18" charset="0"/>
                          <a:cs typeface="Times New Roman" panose="02020603050405020304" pitchFamily="18" charset="0"/>
                        </a:rPr>
                        <a:t>85.99</a:t>
                      </a:r>
                    </a:p>
                  </a:txBody>
                  <a:tcPr/>
                </a:tc>
                <a:tc>
                  <a:txBody>
                    <a:bodyPr/>
                    <a:lstStyle/>
                    <a:p>
                      <a:pPr algn="ctr"/>
                      <a:r>
                        <a:rPr lang="en-US" sz="2000" dirty="0">
                          <a:latin typeface="Times New Roman" panose="02020603050405020304" pitchFamily="18" charset="0"/>
                          <a:cs typeface="Times New Roman" panose="02020603050405020304" pitchFamily="18" charset="0"/>
                        </a:rPr>
                        <a:t>93.53</a:t>
                      </a:r>
                    </a:p>
                  </a:txBody>
                  <a:tcPr/>
                </a:tc>
                <a:tc>
                  <a:txBody>
                    <a:bodyPr/>
                    <a:lstStyle/>
                    <a:p>
                      <a:pPr algn="ctr"/>
                      <a:r>
                        <a:rPr lang="en-US" sz="2000" dirty="0">
                          <a:latin typeface="Times New Roman" panose="02020603050405020304" pitchFamily="18" charset="0"/>
                          <a:cs typeface="Times New Roman" panose="02020603050405020304" pitchFamily="18" charset="0"/>
                        </a:rPr>
                        <a:t>-0.67</a:t>
                      </a:r>
                    </a:p>
                  </a:txBody>
                  <a:tcPr/>
                </a:tc>
                <a:extLst>
                  <a:ext uri="{0D108BD9-81ED-4DB2-BD59-A6C34878D82A}">
                    <a16:rowId xmlns:a16="http://schemas.microsoft.com/office/drawing/2014/main" val="168134470"/>
                  </a:ext>
                </a:extLst>
              </a:tr>
              <a:tr h="880659">
                <a:tc>
                  <a:txBody>
                    <a:bodyPr/>
                    <a:lstStyle/>
                    <a:p>
                      <a:pPr algn="ctr"/>
                      <a:r>
                        <a:rPr lang="en-US" sz="2000" dirty="0">
                          <a:latin typeface="Times New Roman" panose="02020603050405020304" pitchFamily="18" charset="0"/>
                          <a:cs typeface="Times New Roman" panose="02020603050405020304" pitchFamily="18" charset="0"/>
                        </a:rPr>
                        <a:t>combined</a:t>
                      </a:r>
                    </a:p>
                  </a:txBody>
                  <a:tcPr/>
                </a:tc>
                <a:tc>
                  <a:txBody>
                    <a:bodyPr/>
                    <a:lstStyle/>
                    <a:p>
                      <a:pPr algn="ctr"/>
                      <a:r>
                        <a:rPr lang="en-US" sz="2000" dirty="0">
                          <a:latin typeface="Times New Roman" panose="02020603050405020304" pitchFamily="18" charset="0"/>
                          <a:cs typeface="Times New Roman" panose="02020603050405020304" pitchFamily="18" charset="0"/>
                        </a:rPr>
                        <a:t>46.93</a:t>
                      </a:r>
                    </a:p>
                  </a:txBody>
                  <a:tcPr/>
                </a:tc>
                <a:tc>
                  <a:txBody>
                    <a:bodyPr/>
                    <a:lstStyle/>
                    <a:p>
                      <a:pPr algn="ctr"/>
                      <a:r>
                        <a:rPr lang="en-US" sz="2000" dirty="0">
                          <a:latin typeface="Times New Roman" panose="02020603050405020304" pitchFamily="18" charset="0"/>
                          <a:cs typeface="Times New Roman" panose="02020603050405020304" pitchFamily="18" charset="0"/>
                        </a:rPr>
                        <a:t>77.27</a:t>
                      </a:r>
                    </a:p>
                  </a:txBody>
                  <a:tcPr/>
                </a:tc>
                <a:tc>
                  <a:txBody>
                    <a:bodyPr/>
                    <a:lstStyle/>
                    <a:p>
                      <a:pPr algn="ctr"/>
                      <a:r>
                        <a:rPr lang="en-US" sz="2000" dirty="0">
                          <a:latin typeface="Times New Roman" panose="02020603050405020304" pitchFamily="18" charset="0"/>
                          <a:cs typeface="Times New Roman" panose="02020603050405020304" pitchFamily="18" charset="0"/>
                        </a:rPr>
                        <a:t>85.37</a:t>
                      </a:r>
                    </a:p>
                  </a:txBody>
                  <a:tcPr/>
                </a:tc>
                <a:tc>
                  <a:txBody>
                    <a:bodyPr/>
                    <a:lstStyle/>
                    <a:p>
                      <a:pPr algn="ctr"/>
                      <a:r>
                        <a:rPr lang="en-US" sz="2000" dirty="0">
                          <a:latin typeface="Times New Roman" panose="02020603050405020304" pitchFamily="18" charset="0"/>
                          <a:cs typeface="Times New Roman" panose="02020603050405020304" pitchFamily="18" charset="0"/>
                        </a:rPr>
                        <a:t>-1.45</a:t>
                      </a:r>
                    </a:p>
                  </a:txBody>
                  <a:tcPr/>
                </a:tc>
                <a:extLst>
                  <a:ext uri="{0D108BD9-81ED-4DB2-BD59-A6C34878D82A}">
                    <a16:rowId xmlns:a16="http://schemas.microsoft.com/office/drawing/2014/main" val="2381230070"/>
                  </a:ext>
                </a:extLst>
              </a:tr>
            </a:tbl>
          </a:graphicData>
        </a:graphic>
      </p:graphicFrame>
      <p:sp>
        <p:nvSpPr>
          <p:cNvPr id="11" name="TextBox 10"/>
          <p:cNvSpPr txBox="1"/>
          <p:nvPr/>
        </p:nvSpPr>
        <p:spPr>
          <a:xfrm flipH="1">
            <a:off x="1924100" y="1395656"/>
            <a:ext cx="889265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for Random forest:</a:t>
            </a:r>
          </a:p>
        </p:txBody>
      </p:sp>
    </p:spTree>
    <p:extLst>
      <p:ext uri="{BB962C8B-B14F-4D97-AF65-F5344CB8AC3E}">
        <p14:creationId xmlns:p14="http://schemas.microsoft.com/office/powerpoint/2010/main" val="32855388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XGBOOST MODEL</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31</a:t>
            </a:fld>
            <a:endParaRPr lang="en-US" sz="1600" b="1" dirty="0">
              <a:solidFill>
                <a:schemeClr val="tx1"/>
              </a:solidFill>
            </a:endParaRPr>
          </a:p>
        </p:txBody>
      </p:sp>
      <p:sp>
        <p:nvSpPr>
          <p:cNvPr id="9" name="Rectangle 8"/>
          <p:cNvSpPr/>
          <p:nvPr/>
        </p:nvSpPr>
        <p:spPr>
          <a:xfrm>
            <a:off x="888023" y="1335024"/>
            <a:ext cx="10682654" cy="4493538"/>
          </a:xfrm>
          <a:prstGeom prst="rect">
            <a:avLst/>
          </a:prstGeom>
        </p:spPr>
        <p:txBody>
          <a:bodyPr wrap="square">
            <a:spAutoFit/>
          </a:bodyPr>
          <a:lstStyle/>
          <a:p>
            <a:pPr marL="457200" indent="-457200" algn="just">
              <a:buFont typeface="Arial" panose="020B0604020202020204" pitchFamily="34" charset="0"/>
              <a:buChar char="•"/>
            </a:pPr>
            <a:r>
              <a:rPr lang="en-US" sz="2600" dirty="0" err="1">
                <a:latin typeface="Times New Roman" panose="02020603050405020304" pitchFamily="18" charset="0"/>
                <a:cs typeface="Times New Roman" panose="02020603050405020304" pitchFamily="18" charset="0"/>
              </a:rPr>
              <a:t>XGBoost</a:t>
            </a:r>
            <a:r>
              <a:rPr lang="en-US" sz="2600" dirty="0">
                <a:latin typeface="Times New Roman" panose="02020603050405020304" pitchFamily="18" charset="0"/>
                <a:cs typeface="Times New Roman" panose="02020603050405020304" pitchFamily="18" charset="0"/>
              </a:rPr>
              <a:t> stands as a leading machine learning algorithm renowned for its exceptional performance in handling structured and tabular data across various predictive modeling tasks.</a:t>
            </a:r>
          </a:p>
          <a:p>
            <a:pPr marL="457200" indent="-457200" algn="just">
              <a:buFont typeface="Arial" panose="020B0604020202020204" pitchFamily="34" charset="0"/>
              <a:buChar char="•"/>
            </a:pPr>
            <a:r>
              <a:rPr lang="en-US" sz="2600" dirty="0" err="1">
                <a:latin typeface="Times New Roman" panose="02020603050405020304" pitchFamily="18" charset="0"/>
                <a:cs typeface="Times New Roman" panose="02020603050405020304" pitchFamily="18" charset="0"/>
              </a:rPr>
              <a:t>XGBoost</a:t>
            </a:r>
            <a:r>
              <a:rPr lang="en-US" sz="2600" dirty="0">
                <a:latin typeface="Times New Roman" panose="02020603050405020304" pitchFamily="18" charset="0"/>
                <a:cs typeface="Times New Roman" panose="02020603050405020304" pitchFamily="18" charset="0"/>
              </a:rPr>
              <a:t> employs a gradient boosting framework, where decision trees are sequentially constructed to iteratively correct the errors of previous trees. This approach ensures superior predictive accuracy while mitigating overfitting through the integration of regularization techniques such as L1 and L2 regularization.</a:t>
            </a: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With a plethora of tunable </a:t>
            </a:r>
            <a:r>
              <a:rPr lang="en-US" sz="2600" dirty="0" err="1">
                <a:latin typeface="Times New Roman" panose="02020603050405020304" pitchFamily="18" charset="0"/>
                <a:cs typeface="Times New Roman" panose="02020603050405020304" pitchFamily="18" charset="0"/>
              </a:rPr>
              <a:t>hyperparameters</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XGBoost</a:t>
            </a:r>
            <a:r>
              <a:rPr lang="en-US" sz="2600" dirty="0">
                <a:latin typeface="Times New Roman" panose="02020603050405020304" pitchFamily="18" charset="0"/>
                <a:cs typeface="Times New Roman" panose="02020603050405020304" pitchFamily="18" charset="0"/>
              </a:rPr>
              <a:t> facilitates meticulous model optimization, empowering users to achieve optimal performance across a wide array of machine learning applications.</a:t>
            </a:r>
          </a:p>
        </p:txBody>
      </p:sp>
    </p:spTree>
    <p:extLst>
      <p:ext uri="{BB962C8B-B14F-4D97-AF65-F5344CB8AC3E}">
        <p14:creationId xmlns:p14="http://schemas.microsoft.com/office/powerpoint/2010/main" val="27175295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normAutofit/>
          </a:bodyPr>
          <a:lstStyle/>
          <a:p>
            <a:pPr algn="ct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Scatter Plot of Actual and Predicted </a:t>
            </a:r>
            <a:b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b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Beam Index for </a:t>
            </a:r>
            <a:r>
              <a:rPr lang="en-US" sz="4000" b="1" dirty="0">
                <a:solidFill>
                  <a:srgbClr val="0D0D0D"/>
                </a:solidFill>
                <a:highlight>
                  <a:srgbClr val="FFFFFF"/>
                </a:highlight>
                <a:latin typeface="Times New Roman" panose="02020603050405020304" pitchFamily="18" charset="0"/>
                <a:cs typeface="Times New Roman" panose="02020603050405020304" pitchFamily="18" charset="0"/>
              </a:rPr>
              <a:t>XGBOOST</a:t>
            </a: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 Model</a:t>
            </a:r>
            <a:endParaRPr lang="en-US" sz="40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400022" y="111309"/>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32</a:t>
            </a:fld>
            <a:endParaRPr lang="en-US" sz="1600" b="1" dirty="0">
              <a:solidFill>
                <a:schemeClr val="tx1"/>
              </a:solidFill>
            </a:endParaRPr>
          </a:p>
        </p:txBody>
      </p:sp>
      <p:pic>
        <p:nvPicPr>
          <p:cNvPr id="10" name="Picture 9" descr="A diagram of a graph&#10;&#10;Description automatically generated">
            <a:extLst>
              <a:ext uri="{FF2B5EF4-FFF2-40B4-BE49-F238E27FC236}">
                <a16:creationId xmlns:a16="http://schemas.microsoft.com/office/drawing/2014/main" id="{58EFCB68-71EB-6CBC-7332-5BCB290ED2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02561" y="1223716"/>
            <a:ext cx="7315215" cy="4622608"/>
          </a:xfrm>
          <a:prstGeom prst="rect">
            <a:avLst/>
          </a:prstGeom>
        </p:spPr>
      </p:pic>
      <p:sp>
        <p:nvSpPr>
          <p:cNvPr id="7" name="TextBox 6">
            <a:extLst>
              <a:ext uri="{FF2B5EF4-FFF2-40B4-BE49-F238E27FC236}">
                <a16:creationId xmlns:a16="http://schemas.microsoft.com/office/drawing/2014/main" id="{D88EE610-1F63-078B-0052-CB56ABD3F657}"/>
              </a:ext>
            </a:extLst>
          </p:cNvPr>
          <p:cNvSpPr txBox="1"/>
          <p:nvPr/>
        </p:nvSpPr>
        <p:spPr>
          <a:xfrm>
            <a:off x="3112979" y="5763077"/>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Fig.9.  Scatter plot of </a:t>
            </a:r>
            <a:r>
              <a:rPr lang="en-US" sz="1400" dirty="0" err="1">
                <a:latin typeface="Times New Roman" panose="02020603050405020304" pitchFamily="18" charset="0"/>
                <a:cs typeface="Times New Roman" panose="02020603050405020304" pitchFamily="18" charset="0"/>
              </a:rPr>
              <a:t>XGBoost</a:t>
            </a:r>
            <a:r>
              <a:rPr lang="en-US" sz="1400" dirty="0">
                <a:latin typeface="Times New Roman" panose="02020603050405020304" pitchFamily="18" charset="0"/>
                <a:cs typeface="Times New Roman" panose="02020603050405020304" pitchFamily="18" charset="0"/>
              </a:rPr>
              <a:t> model</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09954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RESULTS</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33</a:t>
            </a:fld>
            <a:endParaRPr lang="en-US" sz="1600" b="1" dirty="0">
              <a:solidFill>
                <a:schemeClr val="tx1"/>
              </a:solidFill>
            </a:endParaRP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1622887497"/>
              </p:ext>
            </p:extLst>
          </p:nvPr>
        </p:nvGraphicFramePr>
        <p:xfrm>
          <a:off x="1924101" y="2135341"/>
          <a:ext cx="8343798" cy="3514815"/>
        </p:xfrm>
        <a:graphic>
          <a:graphicData uri="http://schemas.openxmlformats.org/drawingml/2006/table">
            <a:tbl>
              <a:tblPr firstRow="1" bandRow="1">
                <a:tableStyleId>{5C22544A-7EE6-4342-B048-85BDC9FD1C3A}</a:tableStyleId>
              </a:tblPr>
              <a:tblGrid>
                <a:gridCol w="1414427">
                  <a:extLst>
                    <a:ext uri="{9D8B030D-6E8A-4147-A177-3AD203B41FA5}">
                      <a16:colId xmlns:a16="http://schemas.microsoft.com/office/drawing/2014/main" val="2868722857"/>
                    </a:ext>
                  </a:extLst>
                </a:gridCol>
                <a:gridCol w="1709575">
                  <a:extLst>
                    <a:ext uri="{9D8B030D-6E8A-4147-A177-3AD203B41FA5}">
                      <a16:colId xmlns:a16="http://schemas.microsoft.com/office/drawing/2014/main" val="3937687177"/>
                    </a:ext>
                  </a:extLst>
                </a:gridCol>
                <a:gridCol w="1739932">
                  <a:extLst>
                    <a:ext uri="{9D8B030D-6E8A-4147-A177-3AD203B41FA5}">
                      <a16:colId xmlns:a16="http://schemas.microsoft.com/office/drawing/2014/main" val="3339004419"/>
                    </a:ext>
                  </a:extLst>
                </a:gridCol>
                <a:gridCol w="1739932">
                  <a:extLst>
                    <a:ext uri="{9D8B030D-6E8A-4147-A177-3AD203B41FA5}">
                      <a16:colId xmlns:a16="http://schemas.microsoft.com/office/drawing/2014/main" val="2520792560"/>
                    </a:ext>
                  </a:extLst>
                </a:gridCol>
                <a:gridCol w="1739932">
                  <a:extLst>
                    <a:ext uri="{9D8B030D-6E8A-4147-A177-3AD203B41FA5}">
                      <a16:colId xmlns:a16="http://schemas.microsoft.com/office/drawing/2014/main" val="4074604941"/>
                    </a:ext>
                  </a:extLst>
                </a:gridCol>
              </a:tblGrid>
              <a:tr h="660378">
                <a:tc>
                  <a:txBody>
                    <a:bodyPr/>
                    <a:lstStyle/>
                    <a:p>
                      <a:pPr algn="ctr"/>
                      <a:r>
                        <a:rPr lang="en-US" sz="2000" dirty="0">
                          <a:latin typeface="Times New Roman" panose="02020603050405020304" pitchFamily="18" charset="0"/>
                          <a:cs typeface="Times New Roman" panose="02020603050405020304" pitchFamily="18" charset="0"/>
                        </a:rPr>
                        <a:t>Scenario</a:t>
                      </a:r>
                    </a:p>
                  </a:txBody>
                  <a:tcPr/>
                </a:tc>
                <a:tc>
                  <a:txBody>
                    <a:bodyPr/>
                    <a:lstStyle/>
                    <a:p>
                      <a:pPr algn="ctr"/>
                      <a:r>
                        <a:rPr lang="en-US" sz="2000" dirty="0">
                          <a:latin typeface="Times New Roman" panose="02020603050405020304" pitchFamily="18" charset="0"/>
                          <a:cs typeface="Times New Roman" panose="02020603050405020304" pitchFamily="18" charset="0"/>
                        </a:rPr>
                        <a:t>TOP1</a:t>
                      </a:r>
                    </a:p>
                  </a:txBody>
                  <a:tcPr/>
                </a:tc>
                <a:tc>
                  <a:txBody>
                    <a:bodyPr/>
                    <a:lstStyle/>
                    <a:p>
                      <a:pPr algn="ctr"/>
                      <a:r>
                        <a:rPr lang="en-US" sz="2000" dirty="0">
                          <a:latin typeface="Times New Roman" panose="02020603050405020304" pitchFamily="18" charset="0"/>
                          <a:cs typeface="Times New Roman" panose="02020603050405020304" pitchFamily="18" charset="0"/>
                        </a:rPr>
                        <a:t>TOP3</a:t>
                      </a:r>
                    </a:p>
                  </a:txBody>
                  <a:tcPr/>
                </a:tc>
                <a:tc>
                  <a:txBody>
                    <a:bodyPr/>
                    <a:lstStyle/>
                    <a:p>
                      <a:pPr algn="ctr"/>
                      <a:r>
                        <a:rPr lang="en-US" sz="2000" dirty="0">
                          <a:latin typeface="Times New Roman" panose="02020603050405020304" pitchFamily="18" charset="0"/>
                          <a:cs typeface="Times New Roman" panose="02020603050405020304" pitchFamily="18" charset="0"/>
                        </a:rPr>
                        <a:t>TOP5</a:t>
                      </a:r>
                    </a:p>
                  </a:txBody>
                  <a:tcPr/>
                </a:tc>
                <a:tc>
                  <a:txBody>
                    <a:bodyPr/>
                    <a:lstStyle/>
                    <a:p>
                      <a:pPr algn="ctr"/>
                      <a:r>
                        <a:rPr lang="en-US" sz="2000" dirty="0">
                          <a:latin typeface="Times New Roman" panose="02020603050405020304" pitchFamily="18" charset="0"/>
                          <a:cs typeface="Times New Roman" panose="02020603050405020304" pitchFamily="18" charset="0"/>
                        </a:rPr>
                        <a:t>Avg.</a:t>
                      </a:r>
                      <a:r>
                        <a:rPr lang="en-US" sz="2000" baseline="0" dirty="0">
                          <a:latin typeface="Times New Roman" panose="02020603050405020304" pitchFamily="18" charset="0"/>
                          <a:cs typeface="Times New Roman" panose="02020603050405020304" pitchFamily="18" charset="0"/>
                        </a:rPr>
                        <a:t> power loss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9163701"/>
                  </a:ext>
                </a:extLst>
              </a:tr>
              <a:tr h="509855">
                <a:tc>
                  <a:txBody>
                    <a:bodyPr/>
                    <a:lstStyle/>
                    <a:p>
                      <a:pPr algn="ctr"/>
                      <a:r>
                        <a:rPr lang="en-US" sz="2000" dirty="0">
                          <a:latin typeface="Times New Roman" panose="02020603050405020304" pitchFamily="18" charset="0"/>
                          <a:cs typeface="Times New Roman" panose="02020603050405020304" pitchFamily="18" charset="0"/>
                        </a:rPr>
                        <a:t>36</a:t>
                      </a:r>
                    </a:p>
                  </a:txBody>
                  <a:tcPr/>
                </a:tc>
                <a:tc>
                  <a:txBody>
                    <a:bodyPr/>
                    <a:lstStyle/>
                    <a:p>
                      <a:pPr algn="ctr"/>
                      <a:r>
                        <a:rPr lang="en-US" sz="2000" dirty="0">
                          <a:latin typeface="Times New Roman" panose="02020603050405020304" pitchFamily="18" charset="0"/>
                          <a:cs typeface="Times New Roman" panose="02020603050405020304" pitchFamily="18" charset="0"/>
                        </a:rPr>
                        <a:t>48.21</a:t>
                      </a:r>
                    </a:p>
                  </a:txBody>
                  <a:tcPr/>
                </a:tc>
                <a:tc>
                  <a:txBody>
                    <a:bodyPr/>
                    <a:lstStyle/>
                    <a:p>
                      <a:pPr algn="ctr"/>
                      <a:r>
                        <a:rPr lang="en-US" sz="2000" dirty="0">
                          <a:latin typeface="Times New Roman" panose="02020603050405020304" pitchFamily="18" charset="0"/>
                          <a:cs typeface="Times New Roman" panose="02020603050405020304" pitchFamily="18" charset="0"/>
                        </a:rPr>
                        <a:t>75.67</a:t>
                      </a:r>
                    </a:p>
                  </a:txBody>
                  <a:tcPr/>
                </a:tc>
                <a:tc>
                  <a:txBody>
                    <a:bodyPr/>
                    <a:lstStyle/>
                    <a:p>
                      <a:pPr algn="ctr"/>
                      <a:r>
                        <a:rPr lang="en-US" sz="2000" dirty="0">
                          <a:latin typeface="Times New Roman" panose="02020603050405020304" pitchFamily="18" charset="0"/>
                          <a:cs typeface="Times New Roman" panose="02020603050405020304" pitchFamily="18" charset="0"/>
                        </a:rPr>
                        <a:t>80.98</a:t>
                      </a:r>
                    </a:p>
                  </a:txBody>
                  <a:tcPr/>
                </a:tc>
                <a:tc>
                  <a:txBody>
                    <a:bodyPr/>
                    <a:lstStyle/>
                    <a:p>
                      <a:pPr algn="ctr"/>
                      <a:r>
                        <a:rPr lang="en-US" sz="2000" dirty="0">
                          <a:latin typeface="Times New Roman" panose="02020603050405020304" pitchFamily="18" charset="0"/>
                          <a:cs typeface="Times New Roman" panose="02020603050405020304" pitchFamily="18" charset="0"/>
                        </a:rPr>
                        <a:t>-2.24</a:t>
                      </a:r>
                    </a:p>
                  </a:txBody>
                  <a:tcPr/>
                </a:tc>
                <a:extLst>
                  <a:ext uri="{0D108BD9-81ED-4DB2-BD59-A6C34878D82A}">
                    <a16:rowId xmlns:a16="http://schemas.microsoft.com/office/drawing/2014/main" val="1916390837"/>
                  </a:ext>
                </a:extLst>
              </a:tr>
              <a:tr h="495639">
                <a:tc>
                  <a:txBody>
                    <a:bodyPr/>
                    <a:lstStyle/>
                    <a:p>
                      <a:pPr algn="ctr"/>
                      <a:r>
                        <a:rPr lang="en-US" sz="2000" b="0" i="0" kern="1200" dirty="0">
                          <a:solidFill>
                            <a:schemeClr val="dk1"/>
                          </a:solidFill>
                          <a:effectLst/>
                          <a:latin typeface="Times New Roman" panose="02020603050405020304" pitchFamily="18" charset="0"/>
                          <a:ea typeface="+mn-ea"/>
                          <a:cs typeface="Times New Roman" panose="02020603050405020304" pitchFamily="18" charset="0"/>
                        </a:rPr>
                        <a:t>37</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43.6</a:t>
                      </a:r>
                    </a:p>
                  </a:txBody>
                  <a:tcPr/>
                </a:tc>
                <a:tc>
                  <a:txBody>
                    <a:bodyPr/>
                    <a:lstStyle/>
                    <a:p>
                      <a:pPr algn="ctr"/>
                      <a:r>
                        <a:rPr lang="en-US" sz="2000" dirty="0">
                          <a:latin typeface="Times New Roman" panose="02020603050405020304" pitchFamily="18" charset="0"/>
                          <a:cs typeface="Times New Roman" panose="02020603050405020304" pitchFamily="18" charset="0"/>
                        </a:rPr>
                        <a:t>77.76</a:t>
                      </a:r>
                    </a:p>
                  </a:txBody>
                  <a:tcPr/>
                </a:tc>
                <a:tc>
                  <a:txBody>
                    <a:bodyPr/>
                    <a:lstStyle/>
                    <a:p>
                      <a:pPr algn="ctr"/>
                      <a:r>
                        <a:rPr lang="en-US" sz="2000" dirty="0">
                          <a:latin typeface="Times New Roman" panose="02020603050405020304" pitchFamily="18" charset="0"/>
                          <a:cs typeface="Times New Roman" panose="02020603050405020304" pitchFamily="18" charset="0"/>
                        </a:rPr>
                        <a:t>85.34</a:t>
                      </a:r>
                    </a:p>
                  </a:txBody>
                  <a:tcPr/>
                </a:tc>
                <a:tc>
                  <a:txBody>
                    <a:bodyPr/>
                    <a:lstStyle/>
                    <a:p>
                      <a:pPr algn="ctr"/>
                      <a:r>
                        <a:rPr lang="en-US" sz="2000" dirty="0">
                          <a:latin typeface="Times New Roman" panose="02020603050405020304" pitchFamily="18" charset="0"/>
                          <a:cs typeface="Times New Roman" panose="02020603050405020304" pitchFamily="18" charset="0"/>
                        </a:rPr>
                        <a:t>-1.69</a:t>
                      </a:r>
                    </a:p>
                  </a:txBody>
                  <a:tcPr/>
                </a:tc>
                <a:extLst>
                  <a:ext uri="{0D108BD9-81ED-4DB2-BD59-A6C34878D82A}">
                    <a16:rowId xmlns:a16="http://schemas.microsoft.com/office/drawing/2014/main" val="961686378"/>
                  </a:ext>
                </a:extLst>
              </a:tr>
              <a:tr h="480375">
                <a:tc>
                  <a:txBody>
                    <a:bodyPr/>
                    <a:lstStyle/>
                    <a:p>
                      <a:pPr algn="ctr"/>
                      <a:r>
                        <a:rPr lang="en-US" sz="2000" dirty="0">
                          <a:latin typeface="Times New Roman" panose="02020603050405020304" pitchFamily="18" charset="0"/>
                          <a:cs typeface="Times New Roman" panose="02020603050405020304" pitchFamily="18" charset="0"/>
                        </a:rPr>
                        <a:t>38</a:t>
                      </a:r>
                    </a:p>
                  </a:txBody>
                  <a:tcPr/>
                </a:tc>
                <a:tc>
                  <a:txBody>
                    <a:bodyPr/>
                    <a:lstStyle/>
                    <a:p>
                      <a:pPr algn="ctr"/>
                      <a:r>
                        <a:rPr lang="en-US" sz="2000" dirty="0">
                          <a:latin typeface="Times New Roman" panose="02020603050405020304" pitchFamily="18" charset="0"/>
                          <a:cs typeface="Times New Roman" panose="02020603050405020304" pitchFamily="18" charset="0"/>
                        </a:rPr>
                        <a:t>34.95</a:t>
                      </a:r>
                    </a:p>
                  </a:txBody>
                  <a:tcPr/>
                </a:tc>
                <a:tc>
                  <a:txBody>
                    <a:bodyPr/>
                    <a:lstStyle/>
                    <a:p>
                      <a:pPr algn="ctr"/>
                      <a:r>
                        <a:rPr lang="en-US" sz="2000" dirty="0">
                          <a:latin typeface="Times New Roman" panose="02020603050405020304" pitchFamily="18" charset="0"/>
                          <a:cs typeface="Times New Roman" panose="02020603050405020304" pitchFamily="18" charset="0"/>
                        </a:rPr>
                        <a:t>62.62</a:t>
                      </a:r>
                    </a:p>
                  </a:txBody>
                  <a:tcPr/>
                </a:tc>
                <a:tc>
                  <a:txBody>
                    <a:bodyPr/>
                    <a:lstStyle/>
                    <a:p>
                      <a:pPr algn="ctr"/>
                      <a:r>
                        <a:rPr lang="en-US" sz="2000" dirty="0">
                          <a:latin typeface="Times New Roman" panose="02020603050405020304" pitchFamily="18" charset="0"/>
                          <a:cs typeface="Times New Roman" panose="02020603050405020304" pitchFamily="18" charset="0"/>
                        </a:rPr>
                        <a:t>72.46</a:t>
                      </a:r>
                    </a:p>
                  </a:txBody>
                  <a:tcPr/>
                </a:tc>
                <a:tc>
                  <a:txBody>
                    <a:bodyPr/>
                    <a:lstStyle/>
                    <a:p>
                      <a:pPr algn="ctr"/>
                      <a:r>
                        <a:rPr lang="en-US" sz="2000" dirty="0">
                          <a:latin typeface="Times New Roman" panose="02020603050405020304" pitchFamily="18" charset="0"/>
                          <a:cs typeface="Times New Roman" panose="02020603050405020304" pitchFamily="18" charset="0"/>
                        </a:rPr>
                        <a:t>-3.24</a:t>
                      </a:r>
                    </a:p>
                  </a:txBody>
                  <a:tcPr/>
                </a:tc>
                <a:extLst>
                  <a:ext uri="{0D108BD9-81ED-4DB2-BD59-A6C34878D82A}">
                    <a16:rowId xmlns:a16="http://schemas.microsoft.com/office/drawing/2014/main" val="911552724"/>
                  </a:ext>
                </a:extLst>
              </a:tr>
              <a:tr h="447247">
                <a:tc>
                  <a:txBody>
                    <a:bodyPr/>
                    <a:lstStyle/>
                    <a:p>
                      <a:pPr algn="ctr"/>
                      <a:r>
                        <a:rPr lang="en-US" sz="2000" dirty="0">
                          <a:latin typeface="Times New Roman" panose="02020603050405020304" pitchFamily="18" charset="0"/>
                          <a:cs typeface="Times New Roman" panose="02020603050405020304" pitchFamily="18" charset="0"/>
                        </a:rPr>
                        <a:t>39</a:t>
                      </a:r>
                    </a:p>
                  </a:txBody>
                  <a:tcPr/>
                </a:tc>
                <a:tc>
                  <a:txBody>
                    <a:bodyPr/>
                    <a:lstStyle/>
                    <a:p>
                      <a:pPr algn="ctr"/>
                      <a:r>
                        <a:rPr lang="en-US" sz="2000" dirty="0">
                          <a:latin typeface="Times New Roman" panose="02020603050405020304" pitchFamily="18" charset="0"/>
                          <a:cs typeface="Times New Roman" panose="02020603050405020304" pitchFamily="18" charset="0"/>
                        </a:rPr>
                        <a:t>43.68</a:t>
                      </a:r>
                    </a:p>
                  </a:txBody>
                  <a:tcPr/>
                </a:tc>
                <a:tc>
                  <a:txBody>
                    <a:bodyPr/>
                    <a:lstStyle/>
                    <a:p>
                      <a:pPr algn="ctr"/>
                      <a:r>
                        <a:rPr lang="en-US" sz="2000" dirty="0">
                          <a:latin typeface="Times New Roman" panose="02020603050405020304" pitchFamily="18" charset="0"/>
                          <a:cs typeface="Times New Roman" panose="02020603050405020304" pitchFamily="18" charset="0"/>
                        </a:rPr>
                        <a:t>80.92</a:t>
                      </a:r>
                    </a:p>
                  </a:txBody>
                  <a:tcPr/>
                </a:tc>
                <a:tc>
                  <a:txBody>
                    <a:bodyPr/>
                    <a:lstStyle/>
                    <a:p>
                      <a:pPr algn="ctr"/>
                      <a:r>
                        <a:rPr lang="en-US" sz="2000" dirty="0">
                          <a:latin typeface="Times New Roman" panose="02020603050405020304" pitchFamily="18" charset="0"/>
                          <a:cs typeface="Times New Roman" panose="02020603050405020304" pitchFamily="18" charset="0"/>
                        </a:rPr>
                        <a:t>90.69</a:t>
                      </a:r>
                    </a:p>
                  </a:txBody>
                  <a:tcPr/>
                </a:tc>
                <a:tc>
                  <a:txBody>
                    <a:bodyPr/>
                    <a:lstStyle/>
                    <a:p>
                      <a:pPr algn="ctr"/>
                      <a:r>
                        <a:rPr lang="en-US" sz="2000" dirty="0">
                          <a:latin typeface="Times New Roman" panose="02020603050405020304" pitchFamily="18" charset="0"/>
                          <a:cs typeface="Times New Roman" panose="02020603050405020304" pitchFamily="18" charset="0"/>
                        </a:rPr>
                        <a:t>-1.13</a:t>
                      </a:r>
                    </a:p>
                  </a:txBody>
                  <a:tcPr/>
                </a:tc>
                <a:extLst>
                  <a:ext uri="{0D108BD9-81ED-4DB2-BD59-A6C34878D82A}">
                    <a16:rowId xmlns:a16="http://schemas.microsoft.com/office/drawing/2014/main" val="168134470"/>
                  </a:ext>
                </a:extLst>
              </a:tr>
              <a:tr h="880659">
                <a:tc>
                  <a:txBody>
                    <a:bodyPr/>
                    <a:lstStyle/>
                    <a:p>
                      <a:pPr algn="ctr"/>
                      <a:r>
                        <a:rPr lang="en-US" sz="2000" dirty="0">
                          <a:latin typeface="Times New Roman" panose="02020603050405020304" pitchFamily="18" charset="0"/>
                          <a:cs typeface="Times New Roman" panose="02020603050405020304" pitchFamily="18" charset="0"/>
                        </a:rPr>
                        <a:t>combined</a:t>
                      </a:r>
                    </a:p>
                  </a:txBody>
                  <a:tcPr/>
                </a:tc>
                <a:tc>
                  <a:txBody>
                    <a:bodyPr/>
                    <a:lstStyle/>
                    <a:p>
                      <a:pPr algn="ctr"/>
                      <a:r>
                        <a:rPr lang="en-US" sz="2000" dirty="0">
                          <a:latin typeface="Times New Roman" panose="02020603050405020304" pitchFamily="18" charset="0"/>
                          <a:cs typeface="Times New Roman" panose="02020603050405020304" pitchFamily="18" charset="0"/>
                        </a:rPr>
                        <a:t>33.54</a:t>
                      </a:r>
                    </a:p>
                  </a:txBody>
                  <a:tcPr/>
                </a:tc>
                <a:tc>
                  <a:txBody>
                    <a:bodyPr/>
                    <a:lstStyle/>
                    <a:p>
                      <a:pPr algn="ctr"/>
                      <a:r>
                        <a:rPr lang="en-US" sz="2000" dirty="0">
                          <a:latin typeface="Times New Roman" panose="02020603050405020304" pitchFamily="18" charset="0"/>
                          <a:cs typeface="Times New Roman" panose="02020603050405020304" pitchFamily="18" charset="0"/>
                        </a:rPr>
                        <a:t>62.5</a:t>
                      </a:r>
                    </a:p>
                  </a:txBody>
                  <a:tcPr/>
                </a:tc>
                <a:tc>
                  <a:txBody>
                    <a:bodyPr/>
                    <a:lstStyle/>
                    <a:p>
                      <a:pPr algn="ctr"/>
                      <a:r>
                        <a:rPr lang="en-US" sz="2000" dirty="0">
                          <a:latin typeface="Times New Roman" panose="02020603050405020304" pitchFamily="18" charset="0"/>
                          <a:cs typeface="Times New Roman" panose="02020603050405020304" pitchFamily="18" charset="0"/>
                        </a:rPr>
                        <a:t>74.77</a:t>
                      </a:r>
                    </a:p>
                  </a:txBody>
                  <a:tcPr/>
                </a:tc>
                <a:tc>
                  <a:txBody>
                    <a:bodyPr/>
                    <a:lstStyle/>
                    <a:p>
                      <a:pPr algn="ctr"/>
                      <a:r>
                        <a:rPr lang="en-US" sz="2000" dirty="0">
                          <a:latin typeface="Times New Roman" panose="02020603050405020304" pitchFamily="18" charset="0"/>
                          <a:cs typeface="Times New Roman" panose="02020603050405020304" pitchFamily="18" charset="0"/>
                        </a:rPr>
                        <a:t>-2.81</a:t>
                      </a:r>
                    </a:p>
                  </a:txBody>
                  <a:tcPr/>
                </a:tc>
                <a:extLst>
                  <a:ext uri="{0D108BD9-81ED-4DB2-BD59-A6C34878D82A}">
                    <a16:rowId xmlns:a16="http://schemas.microsoft.com/office/drawing/2014/main" val="2381230070"/>
                  </a:ext>
                </a:extLst>
              </a:tr>
            </a:tbl>
          </a:graphicData>
        </a:graphic>
      </p:graphicFrame>
      <p:sp>
        <p:nvSpPr>
          <p:cNvPr id="11" name="TextBox 10"/>
          <p:cNvSpPr txBox="1"/>
          <p:nvPr/>
        </p:nvSpPr>
        <p:spPr>
          <a:xfrm flipH="1">
            <a:off x="1924100" y="1395656"/>
            <a:ext cx="889265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for </a:t>
            </a:r>
            <a:r>
              <a:rPr lang="en-US" sz="2800" dirty="0" err="1">
                <a:latin typeface="Times New Roman" panose="02020603050405020304" pitchFamily="18" charset="0"/>
                <a:cs typeface="Times New Roman" panose="02020603050405020304" pitchFamily="18" charset="0"/>
              </a:rPr>
              <a:t>XGBoost</a:t>
            </a:r>
            <a:r>
              <a:rPr lang="en-US" sz="28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04559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DECISION TREE MODEL</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34</a:t>
            </a:fld>
            <a:endParaRPr lang="en-US" sz="1600" b="1" dirty="0">
              <a:solidFill>
                <a:schemeClr val="tx1"/>
              </a:solidFill>
            </a:endParaRPr>
          </a:p>
        </p:txBody>
      </p:sp>
      <p:sp>
        <p:nvSpPr>
          <p:cNvPr id="9" name="Rectangle 8"/>
          <p:cNvSpPr/>
          <p:nvPr/>
        </p:nvSpPr>
        <p:spPr>
          <a:xfrm>
            <a:off x="888023" y="1335024"/>
            <a:ext cx="10682654" cy="4093428"/>
          </a:xfrm>
          <a:prstGeom prst="rect">
            <a:avLst/>
          </a:prstGeom>
        </p:spPr>
        <p:txBody>
          <a:bodyPr wrap="square">
            <a:spAutoFit/>
          </a:bodyPr>
          <a:lstStyle/>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The decision tree model is a versatile and interpretable machine learning algorithm used for both classification and regression tasks.</a:t>
            </a: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It operates by recursively partitioning the dataset into subsets based on feature values, forming a tree-like structure where each internal node represents a feature and a split point, while each leaf node represents a predicted class label or value. Decision trees also provide valuable insight into feature importance, aiding in feature selection and interpretation. </a:t>
            </a:r>
          </a:p>
          <a:p>
            <a:pPr marL="457200" indent="-457200" algn="just">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Despite their simplicity, decision trees offer computational efficiency during both training and prediction, making them applicable to large datasets and real-time applications.</a:t>
            </a:r>
          </a:p>
        </p:txBody>
      </p:sp>
    </p:spTree>
    <p:extLst>
      <p:ext uri="{BB962C8B-B14F-4D97-AF65-F5344CB8AC3E}">
        <p14:creationId xmlns:p14="http://schemas.microsoft.com/office/powerpoint/2010/main" val="41427238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normAutofit/>
          </a:bodyPr>
          <a:lstStyle/>
          <a:p>
            <a:pPr algn="ct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Scatter Plot of Actual and Predicted </a:t>
            </a:r>
            <a:b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b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Beam Index for Decision </a:t>
            </a:r>
            <a:r>
              <a:rPr lang="en-US" sz="4000" b="1" dirty="0">
                <a:latin typeface="Times New Roman" panose="02020603050405020304" pitchFamily="18" charset="0"/>
                <a:cs typeface="Times New Roman" panose="02020603050405020304" pitchFamily="18" charset="0"/>
              </a:rPr>
              <a:t>Tree</a:t>
            </a:r>
            <a:r>
              <a:rPr lang="en-US" sz="4000" b="1" i="0" dirty="0">
                <a:solidFill>
                  <a:srgbClr val="0D0D0D"/>
                </a:solidFill>
                <a:effectLst/>
                <a:highlight>
                  <a:srgbClr val="FFFFFF"/>
                </a:highlight>
                <a:latin typeface="Times New Roman" panose="02020603050405020304" pitchFamily="18" charset="0"/>
                <a:cs typeface="Times New Roman" panose="02020603050405020304" pitchFamily="18" charset="0"/>
              </a:rPr>
              <a:t> Model</a:t>
            </a:r>
            <a:endParaRPr lang="en-US" sz="40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400022" y="111309"/>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35</a:t>
            </a:fld>
            <a:endParaRPr lang="en-US" sz="1600" b="1" dirty="0">
              <a:solidFill>
                <a:schemeClr val="tx1"/>
              </a:solidFill>
            </a:endParaRPr>
          </a:p>
        </p:txBody>
      </p:sp>
      <p:pic>
        <p:nvPicPr>
          <p:cNvPr id="7" name="Picture 6" descr="A blue dotted line on a white background&#10;&#10;Description automatically generated">
            <a:extLst>
              <a:ext uri="{FF2B5EF4-FFF2-40B4-BE49-F238E27FC236}">
                <a16:creationId xmlns:a16="http://schemas.microsoft.com/office/drawing/2014/main" id="{2D45AB66-AE6C-D1EF-AAA2-7AE27060F9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3978" y="1192298"/>
            <a:ext cx="9444044" cy="4517838"/>
          </a:xfrm>
          <a:prstGeom prst="rect">
            <a:avLst/>
          </a:prstGeom>
        </p:spPr>
      </p:pic>
      <p:sp>
        <p:nvSpPr>
          <p:cNvPr id="8" name="TextBox 7">
            <a:extLst>
              <a:ext uri="{FF2B5EF4-FFF2-40B4-BE49-F238E27FC236}">
                <a16:creationId xmlns:a16="http://schemas.microsoft.com/office/drawing/2014/main" id="{FEAA86FE-7232-0067-0D65-1C32929AA37C}"/>
              </a:ext>
            </a:extLst>
          </p:cNvPr>
          <p:cNvSpPr txBox="1"/>
          <p:nvPr/>
        </p:nvSpPr>
        <p:spPr>
          <a:xfrm>
            <a:off x="3048811" y="5710136"/>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Fig.10.  Scatter plot of Decision Tree model</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9127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RESULTS</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36</a:t>
            </a:fld>
            <a:endParaRPr lang="en-US" sz="1600" b="1" dirty="0">
              <a:solidFill>
                <a:schemeClr val="tx1"/>
              </a:solidFill>
            </a:endParaRP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2626287846"/>
              </p:ext>
            </p:extLst>
          </p:nvPr>
        </p:nvGraphicFramePr>
        <p:xfrm>
          <a:off x="1924101" y="2135341"/>
          <a:ext cx="8343798" cy="3514815"/>
        </p:xfrm>
        <a:graphic>
          <a:graphicData uri="http://schemas.openxmlformats.org/drawingml/2006/table">
            <a:tbl>
              <a:tblPr firstRow="1" bandRow="1">
                <a:tableStyleId>{5C22544A-7EE6-4342-B048-85BDC9FD1C3A}</a:tableStyleId>
              </a:tblPr>
              <a:tblGrid>
                <a:gridCol w="1414427">
                  <a:extLst>
                    <a:ext uri="{9D8B030D-6E8A-4147-A177-3AD203B41FA5}">
                      <a16:colId xmlns:a16="http://schemas.microsoft.com/office/drawing/2014/main" val="2868722857"/>
                    </a:ext>
                  </a:extLst>
                </a:gridCol>
                <a:gridCol w="1709575">
                  <a:extLst>
                    <a:ext uri="{9D8B030D-6E8A-4147-A177-3AD203B41FA5}">
                      <a16:colId xmlns:a16="http://schemas.microsoft.com/office/drawing/2014/main" val="3937687177"/>
                    </a:ext>
                  </a:extLst>
                </a:gridCol>
                <a:gridCol w="1739932">
                  <a:extLst>
                    <a:ext uri="{9D8B030D-6E8A-4147-A177-3AD203B41FA5}">
                      <a16:colId xmlns:a16="http://schemas.microsoft.com/office/drawing/2014/main" val="3339004419"/>
                    </a:ext>
                  </a:extLst>
                </a:gridCol>
                <a:gridCol w="1739932">
                  <a:extLst>
                    <a:ext uri="{9D8B030D-6E8A-4147-A177-3AD203B41FA5}">
                      <a16:colId xmlns:a16="http://schemas.microsoft.com/office/drawing/2014/main" val="2520792560"/>
                    </a:ext>
                  </a:extLst>
                </a:gridCol>
                <a:gridCol w="1739932">
                  <a:extLst>
                    <a:ext uri="{9D8B030D-6E8A-4147-A177-3AD203B41FA5}">
                      <a16:colId xmlns:a16="http://schemas.microsoft.com/office/drawing/2014/main" val="4074604941"/>
                    </a:ext>
                  </a:extLst>
                </a:gridCol>
              </a:tblGrid>
              <a:tr h="660378">
                <a:tc>
                  <a:txBody>
                    <a:bodyPr/>
                    <a:lstStyle/>
                    <a:p>
                      <a:pPr algn="ctr"/>
                      <a:r>
                        <a:rPr lang="en-US" sz="2000" dirty="0">
                          <a:latin typeface="Times New Roman" panose="02020603050405020304" pitchFamily="18" charset="0"/>
                          <a:cs typeface="Times New Roman" panose="02020603050405020304" pitchFamily="18" charset="0"/>
                        </a:rPr>
                        <a:t>Scenario</a:t>
                      </a:r>
                    </a:p>
                  </a:txBody>
                  <a:tcPr/>
                </a:tc>
                <a:tc>
                  <a:txBody>
                    <a:bodyPr/>
                    <a:lstStyle/>
                    <a:p>
                      <a:pPr algn="ctr"/>
                      <a:r>
                        <a:rPr lang="en-US" sz="2000" dirty="0">
                          <a:latin typeface="Times New Roman" panose="02020603050405020304" pitchFamily="18" charset="0"/>
                          <a:cs typeface="Times New Roman" panose="02020603050405020304" pitchFamily="18" charset="0"/>
                        </a:rPr>
                        <a:t>TOP1</a:t>
                      </a:r>
                    </a:p>
                  </a:txBody>
                  <a:tcPr/>
                </a:tc>
                <a:tc>
                  <a:txBody>
                    <a:bodyPr/>
                    <a:lstStyle/>
                    <a:p>
                      <a:pPr algn="ctr"/>
                      <a:r>
                        <a:rPr lang="en-US" sz="2000" dirty="0">
                          <a:latin typeface="Times New Roman" panose="02020603050405020304" pitchFamily="18" charset="0"/>
                          <a:cs typeface="Times New Roman" panose="02020603050405020304" pitchFamily="18" charset="0"/>
                        </a:rPr>
                        <a:t>TOP3</a:t>
                      </a:r>
                    </a:p>
                  </a:txBody>
                  <a:tcPr/>
                </a:tc>
                <a:tc>
                  <a:txBody>
                    <a:bodyPr/>
                    <a:lstStyle/>
                    <a:p>
                      <a:pPr algn="ctr"/>
                      <a:r>
                        <a:rPr lang="en-US" sz="2000" dirty="0">
                          <a:latin typeface="Times New Roman" panose="02020603050405020304" pitchFamily="18" charset="0"/>
                          <a:cs typeface="Times New Roman" panose="02020603050405020304" pitchFamily="18" charset="0"/>
                        </a:rPr>
                        <a:t>TOP5</a:t>
                      </a:r>
                    </a:p>
                  </a:txBody>
                  <a:tcPr/>
                </a:tc>
                <a:tc>
                  <a:txBody>
                    <a:bodyPr/>
                    <a:lstStyle/>
                    <a:p>
                      <a:pPr algn="ctr"/>
                      <a:r>
                        <a:rPr lang="en-US" sz="2000" dirty="0">
                          <a:latin typeface="Times New Roman" panose="02020603050405020304" pitchFamily="18" charset="0"/>
                          <a:cs typeface="Times New Roman" panose="02020603050405020304" pitchFamily="18" charset="0"/>
                        </a:rPr>
                        <a:t>Avg.</a:t>
                      </a:r>
                      <a:r>
                        <a:rPr lang="en-US" sz="2000" baseline="0" dirty="0">
                          <a:latin typeface="Times New Roman" panose="02020603050405020304" pitchFamily="18" charset="0"/>
                          <a:cs typeface="Times New Roman" panose="02020603050405020304" pitchFamily="18" charset="0"/>
                        </a:rPr>
                        <a:t> power loss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9163701"/>
                  </a:ext>
                </a:extLst>
              </a:tr>
              <a:tr h="509855">
                <a:tc>
                  <a:txBody>
                    <a:bodyPr/>
                    <a:lstStyle/>
                    <a:p>
                      <a:pPr algn="ctr"/>
                      <a:r>
                        <a:rPr lang="en-US" sz="2000" dirty="0">
                          <a:latin typeface="Times New Roman" panose="02020603050405020304" pitchFamily="18" charset="0"/>
                          <a:cs typeface="Times New Roman" panose="02020603050405020304" pitchFamily="18" charset="0"/>
                        </a:rPr>
                        <a:t>36</a:t>
                      </a:r>
                    </a:p>
                  </a:txBody>
                  <a:tcPr/>
                </a:tc>
                <a:tc>
                  <a:txBody>
                    <a:bodyPr/>
                    <a:lstStyle/>
                    <a:p>
                      <a:pPr algn="ctr"/>
                      <a:r>
                        <a:rPr lang="en-US" sz="2000" dirty="0">
                          <a:latin typeface="Times New Roman" panose="02020603050405020304" pitchFamily="18" charset="0"/>
                          <a:cs typeface="Times New Roman" panose="02020603050405020304" pitchFamily="18" charset="0"/>
                        </a:rPr>
                        <a:t>50.17</a:t>
                      </a:r>
                    </a:p>
                  </a:txBody>
                  <a:tcPr/>
                </a:tc>
                <a:tc>
                  <a:txBody>
                    <a:bodyPr/>
                    <a:lstStyle/>
                    <a:p>
                      <a:pPr algn="ctr"/>
                      <a:r>
                        <a:rPr lang="en-US" sz="2000" dirty="0">
                          <a:latin typeface="Times New Roman" panose="02020603050405020304" pitchFamily="18" charset="0"/>
                          <a:cs typeface="Times New Roman" panose="02020603050405020304" pitchFamily="18" charset="0"/>
                        </a:rPr>
                        <a:t>79.86</a:t>
                      </a:r>
                    </a:p>
                  </a:txBody>
                  <a:tcPr/>
                </a:tc>
                <a:tc>
                  <a:txBody>
                    <a:bodyPr/>
                    <a:lstStyle/>
                    <a:p>
                      <a:pPr algn="ctr"/>
                      <a:r>
                        <a:rPr lang="en-US" sz="2000" dirty="0">
                          <a:latin typeface="Times New Roman" panose="02020603050405020304" pitchFamily="18" charset="0"/>
                          <a:cs typeface="Times New Roman" panose="02020603050405020304" pitchFamily="18" charset="0"/>
                        </a:rPr>
                        <a:t>85.18</a:t>
                      </a:r>
                    </a:p>
                  </a:txBody>
                  <a:tcPr/>
                </a:tc>
                <a:tc>
                  <a:txBody>
                    <a:bodyPr/>
                    <a:lstStyle/>
                    <a:p>
                      <a:pPr algn="ctr"/>
                      <a:r>
                        <a:rPr lang="en-US" sz="2000" dirty="0">
                          <a:latin typeface="Times New Roman" panose="02020603050405020304" pitchFamily="18" charset="0"/>
                          <a:cs typeface="Times New Roman" panose="02020603050405020304" pitchFamily="18" charset="0"/>
                        </a:rPr>
                        <a:t>-1.19</a:t>
                      </a:r>
                    </a:p>
                  </a:txBody>
                  <a:tcPr/>
                </a:tc>
                <a:extLst>
                  <a:ext uri="{0D108BD9-81ED-4DB2-BD59-A6C34878D82A}">
                    <a16:rowId xmlns:a16="http://schemas.microsoft.com/office/drawing/2014/main" val="1916390837"/>
                  </a:ext>
                </a:extLst>
              </a:tr>
              <a:tr h="495639">
                <a:tc>
                  <a:txBody>
                    <a:bodyPr/>
                    <a:lstStyle/>
                    <a:p>
                      <a:pPr algn="ctr"/>
                      <a:r>
                        <a:rPr lang="en-US" sz="2000" b="0" i="0" kern="1200" dirty="0">
                          <a:solidFill>
                            <a:schemeClr val="dk1"/>
                          </a:solidFill>
                          <a:effectLst/>
                          <a:latin typeface="Times New Roman" panose="02020603050405020304" pitchFamily="18" charset="0"/>
                          <a:ea typeface="+mn-ea"/>
                          <a:cs typeface="Times New Roman" panose="02020603050405020304" pitchFamily="18" charset="0"/>
                        </a:rPr>
                        <a:t>37</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45.75</a:t>
                      </a:r>
                    </a:p>
                  </a:txBody>
                  <a:tcPr/>
                </a:tc>
                <a:tc>
                  <a:txBody>
                    <a:bodyPr/>
                    <a:lstStyle/>
                    <a:p>
                      <a:pPr algn="ctr"/>
                      <a:r>
                        <a:rPr lang="en-US" sz="2000" dirty="0">
                          <a:latin typeface="Times New Roman" panose="02020603050405020304" pitchFamily="18" charset="0"/>
                          <a:cs typeface="Times New Roman" panose="02020603050405020304" pitchFamily="18" charset="0"/>
                        </a:rPr>
                        <a:t>80.07</a:t>
                      </a:r>
                    </a:p>
                  </a:txBody>
                  <a:tcPr/>
                </a:tc>
                <a:tc>
                  <a:txBody>
                    <a:bodyPr/>
                    <a:lstStyle/>
                    <a:p>
                      <a:pPr algn="ctr"/>
                      <a:r>
                        <a:rPr lang="en-US" sz="2000" dirty="0">
                          <a:latin typeface="Times New Roman" panose="02020603050405020304" pitchFamily="18" charset="0"/>
                          <a:cs typeface="Times New Roman" panose="02020603050405020304" pitchFamily="18" charset="0"/>
                        </a:rPr>
                        <a:t>87.78</a:t>
                      </a:r>
                    </a:p>
                  </a:txBody>
                  <a:tcPr/>
                </a:tc>
                <a:tc>
                  <a:txBody>
                    <a:bodyPr/>
                    <a:lstStyle/>
                    <a:p>
                      <a:pPr algn="ctr"/>
                      <a:r>
                        <a:rPr lang="en-US" sz="2000" dirty="0">
                          <a:latin typeface="Times New Roman" panose="02020603050405020304" pitchFamily="18" charset="0"/>
                          <a:cs typeface="Times New Roman" panose="02020603050405020304" pitchFamily="18" charset="0"/>
                        </a:rPr>
                        <a:t>-1.10</a:t>
                      </a:r>
                    </a:p>
                  </a:txBody>
                  <a:tcPr/>
                </a:tc>
                <a:extLst>
                  <a:ext uri="{0D108BD9-81ED-4DB2-BD59-A6C34878D82A}">
                    <a16:rowId xmlns:a16="http://schemas.microsoft.com/office/drawing/2014/main" val="961686378"/>
                  </a:ext>
                </a:extLst>
              </a:tr>
              <a:tr h="480375">
                <a:tc>
                  <a:txBody>
                    <a:bodyPr/>
                    <a:lstStyle/>
                    <a:p>
                      <a:pPr algn="ctr"/>
                      <a:r>
                        <a:rPr lang="en-US" sz="2000" dirty="0">
                          <a:latin typeface="Times New Roman" panose="02020603050405020304" pitchFamily="18" charset="0"/>
                          <a:cs typeface="Times New Roman" panose="02020603050405020304" pitchFamily="18" charset="0"/>
                        </a:rPr>
                        <a:t>38</a:t>
                      </a:r>
                    </a:p>
                  </a:txBody>
                  <a:tcPr/>
                </a:tc>
                <a:tc>
                  <a:txBody>
                    <a:bodyPr/>
                    <a:lstStyle/>
                    <a:p>
                      <a:pPr algn="ctr"/>
                      <a:r>
                        <a:rPr lang="en-US" sz="2000" dirty="0">
                          <a:latin typeface="Times New Roman" panose="02020603050405020304" pitchFamily="18" charset="0"/>
                          <a:cs typeface="Times New Roman" panose="02020603050405020304" pitchFamily="18" charset="0"/>
                        </a:rPr>
                        <a:t>30.57</a:t>
                      </a:r>
                    </a:p>
                  </a:txBody>
                  <a:tcPr/>
                </a:tc>
                <a:tc>
                  <a:txBody>
                    <a:bodyPr/>
                    <a:lstStyle/>
                    <a:p>
                      <a:pPr algn="ctr"/>
                      <a:r>
                        <a:rPr lang="en-US" sz="2000" dirty="0">
                          <a:latin typeface="Times New Roman" panose="02020603050405020304" pitchFamily="18" charset="0"/>
                          <a:cs typeface="Times New Roman" panose="02020603050405020304" pitchFamily="18" charset="0"/>
                        </a:rPr>
                        <a:t>57.55</a:t>
                      </a:r>
                    </a:p>
                  </a:txBody>
                  <a:tcPr/>
                </a:tc>
                <a:tc>
                  <a:txBody>
                    <a:bodyPr/>
                    <a:lstStyle/>
                    <a:p>
                      <a:pPr algn="ctr"/>
                      <a:r>
                        <a:rPr lang="en-US" sz="2000" dirty="0">
                          <a:latin typeface="Times New Roman" panose="02020603050405020304" pitchFamily="18" charset="0"/>
                          <a:cs typeface="Times New Roman" panose="02020603050405020304" pitchFamily="18" charset="0"/>
                        </a:rPr>
                        <a:t>67.25</a:t>
                      </a:r>
                    </a:p>
                  </a:txBody>
                  <a:tcPr/>
                </a:tc>
                <a:tc>
                  <a:txBody>
                    <a:bodyPr/>
                    <a:lstStyle/>
                    <a:p>
                      <a:pPr algn="ctr"/>
                      <a:r>
                        <a:rPr lang="en-US" sz="2000" dirty="0">
                          <a:latin typeface="Times New Roman" panose="02020603050405020304" pitchFamily="18" charset="0"/>
                          <a:cs typeface="Times New Roman" panose="02020603050405020304" pitchFamily="18" charset="0"/>
                        </a:rPr>
                        <a:t>-4.13</a:t>
                      </a:r>
                    </a:p>
                  </a:txBody>
                  <a:tcPr/>
                </a:tc>
                <a:extLst>
                  <a:ext uri="{0D108BD9-81ED-4DB2-BD59-A6C34878D82A}">
                    <a16:rowId xmlns:a16="http://schemas.microsoft.com/office/drawing/2014/main" val="911552724"/>
                  </a:ext>
                </a:extLst>
              </a:tr>
              <a:tr h="447247">
                <a:tc>
                  <a:txBody>
                    <a:bodyPr/>
                    <a:lstStyle/>
                    <a:p>
                      <a:pPr algn="ctr"/>
                      <a:r>
                        <a:rPr lang="en-US" sz="2000" dirty="0">
                          <a:latin typeface="Times New Roman" panose="02020603050405020304" pitchFamily="18" charset="0"/>
                          <a:cs typeface="Times New Roman" panose="02020603050405020304" pitchFamily="18" charset="0"/>
                        </a:rPr>
                        <a:t>39</a:t>
                      </a:r>
                    </a:p>
                  </a:txBody>
                  <a:tcPr/>
                </a:tc>
                <a:tc>
                  <a:txBody>
                    <a:bodyPr/>
                    <a:lstStyle/>
                    <a:p>
                      <a:pPr algn="ctr"/>
                      <a:r>
                        <a:rPr lang="en-US" sz="2000" dirty="0">
                          <a:latin typeface="Times New Roman" panose="02020603050405020304" pitchFamily="18" charset="0"/>
                          <a:cs typeface="Times New Roman" panose="02020603050405020304" pitchFamily="18" charset="0"/>
                        </a:rPr>
                        <a:t>39.75</a:t>
                      </a:r>
                    </a:p>
                  </a:txBody>
                  <a:tcPr/>
                </a:tc>
                <a:tc>
                  <a:txBody>
                    <a:bodyPr/>
                    <a:lstStyle/>
                    <a:p>
                      <a:pPr algn="ctr"/>
                      <a:r>
                        <a:rPr lang="en-US" sz="2000" dirty="0">
                          <a:latin typeface="Times New Roman" panose="02020603050405020304" pitchFamily="18" charset="0"/>
                          <a:cs typeface="Times New Roman" panose="02020603050405020304" pitchFamily="18" charset="0"/>
                        </a:rPr>
                        <a:t>77.16</a:t>
                      </a:r>
                    </a:p>
                  </a:txBody>
                  <a:tcPr/>
                </a:tc>
                <a:tc>
                  <a:txBody>
                    <a:bodyPr/>
                    <a:lstStyle/>
                    <a:p>
                      <a:pPr algn="ctr"/>
                      <a:r>
                        <a:rPr lang="en-US" sz="2000" dirty="0">
                          <a:latin typeface="Times New Roman" panose="02020603050405020304" pitchFamily="18" charset="0"/>
                          <a:cs typeface="Times New Roman" panose="02020603050405020304" pitchFamily="18" charset="0"/>
                        </a:rPr>
                        <a:t>87.87</a:t>
                      </a:r>
                    </a:p>
                  </a:txBody>
                  <a:tcPr/>
                </a:tc>
                <a:tc>
                  <a:txBody>
                    <a:bodyPr/>
                    <a:lstStyle/>
                    <a:p>
                      <a:pPr algn="ctr"/>
                      <a:r>
                        <a:rPr lang="en-US" sz="2000" dirty="0">
                          <a:latin typeface="Times New Roman" panose="02020603050405020304" pitchFamily="18" charset="0"/>
                          <a:cs typeface="Times New Roman" panose="02020603050405020304" pitchFamily="18" charset="0"/>
                        </a:rPr>
                        <a:t>-1.46</a:t>
                      </a:r>
                    </a:p>
                  </a:txBody>
                  <a:tcPr/>
                </a:tc>
                <a:extLst>
                  <a:ext uri="{0D108BD9-81ED-4DB2-BD59-A6C34878D82A}">
                    <a16:rowId xmlns:a16="http://schemas.microsoft.com/office/drawing/2014/main" val="168134470"/>
                  </a:ext>
                </a:extLst>
              </a:tr>
              <a:tr h="880659">
                <a:tc>
                  <a:txBody>
                    <a:bodyPr/>
                    <a:lstStyle/>
                    <a:p>
                      <a:pPr algn="ctr"/>
                      <a:r>
                        <a:rPr lang="en-US" sz="2000" dirty="0">
                          <a:latin typeface="Times New Roman" panose="02020603050405020304" pitchFamily="18" charset="0"/>
                          <a:cs typeface="Times New Roman" panose="02020603050405020304" pitchFamily="18" charset="0"/>
                        </a:rPr>
                        <a:t>combined</a:t>
                      </a:r>
                    </a:p>
                  </a:txBody>
                  <a:tcPr/>
                </a:tc>
                <a:tc>
                  <a:txBody>
                    <a:bodyPr/>
                    <a:lstStyle/>
                    <a:p>
                      <a:pPr algn="ctr"/>
                      <a:r>
                        <a:rPr lang="en-US" sz="2000" dirty="0">
                          <a:latin typeface="Times New Roman" panose="02020603050405020304" pitchFamily="18" charset="0"/>
                          <a:cs typeface="Times New Roman" panose="02020603050405020304" pitchFamily="18" charset="0"/>
                        </a:rPr>
                        <a:t>35.27</a:t>
                      </a:r>
                    </a:p>
                  </a:txBody>
                  <a:tcPr/>
                </a:tc>
                <a:tc>
                  <a:txBody>
                    <a:bodyPr/>
                    <a:lstStyle/>
                    <a:p>
                      <a:pPr algn="ctr"/>
                      <a:r>
                        <a:rPr lang="en-US" sz="2000" dirty="0">
                          <a:latin typeface="Times New Roman" panose="02020603050405020304" pitchFamily="18" charset="0"/>
                          <a:cs typeface="Times New Roman" panose="02020603050405020304" pitchFamily="18" charset="0"/>
                        </a:rPr>
                        <a:t>64.52</a:t>
                      </a:r>
                    </a:p>
                  </a:txBody>
                  <a:tcPr/>
                </a:tc>
                <a:tc>
                  <a:txBody>
                    <a:bodyPr/>
                    <a:lstStyle/>
                    <a:p>
                      <a:pPr algn="ctr"/>
                      <a:r>
                        <a:rPr lang="en-US" sz="2000" dirty="0">
                          <a:latin typeface="Times New Roman" panose="02020603050405020304" pitchFamily="18" charset="0"/>
                          <a:cs typeface="Times New Roman" panose="02020603050405020304" pitchFamily="18" charset="0"/>
                        </a:rPr>
                        <a:t>74.9</a:t>
                      </a:r>
                    </a:p>
                  </a:txBody>
                  <a:tcPr/>
                </a:tc>
                <a:tc>
                  <a:txBody>
                    <a:bodyPr/>
                    <a:lstStyle/>
                    <a:p>
                      <a:pPr algn="ctr"/>
                      <a:r>
                        <a:rPr lang="en-US" sz="2000" dirty="0">
                          <a:latin typeface="Times New Roman" panose="02020603050405020304" pitchFamily="18" charset="0"/>
                          <a:cs typeface="Times New Roman" panose="02020603050405020304" pitchFamily="18" charset="0"/>
                        </a:rPr>
                        <a:t>-2.82</a:t>
                      </a:r>
                    </a:p>
                  </a:txBody>
                  <a:tcPr/>
                </a:tc>
                <a:extLst>
                  <a:ext uri="{0D108BD9-81ED-4DB2-BD59-A6C34878D82A}">
                    <a16:rowId xmlns:a16="http://schemas.microsoft.com/office/drawing/2014/main" val="2381230070"/>
                  </a:ext>
                </a:extLst>
              </a:tr>
            </a:tbl>
          </a:graphicData>
        </a:graphic>
      </p:graphicFrame>
      <p:sp>
        <p:nvSpPr>
          <p:cNvPr id="11" name="TextBox 10"/>
          <p:cNvSpPr txBox="1"/>
          <p:nvPr/>
        </p:nvSpPr>
        <p:spPr>
          <a:xfrm flipH="1">
            <a:off x="1924100" y="1395656"/>
            <a:ext cx="889265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for Decision Tree:</a:t>
            </a:r>
          </a:p>
        </p:txBody>
      </p:sp>
    </p:spTree>
    <p:extLst>
      <p:ext uri="{BB962C8B-B14F-4D97-AF65-F5344CB8AC3E}">
        <p14:creationId xmlns:p14="http://schemas.microsoft.com/office/powerpoint/2010/main" val="28243363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TOP-K ACCURACY </a:t>
            </a: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COMPARISION </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37</a:t>
            </a:fld>
            <a:endParaRPr lang="en-US" sz="1600" b="1" dirty="0">
              <a:solidFill>
                <a:schemeClr val="tx1"/>
              </a:solidFill>
            </a:endParaRPr>
          </a:p>
        </p:txBody>
      </p:sp>
      <p:sp>
        <p:nvSpPr>
          <p:cNvPr id="11" name="TextBox 10"/>
          <p:cNvSpPr txBox="1"/>
          <p:nvPr/>
        </p:nvSpPr>
        <p:spPr>
          <a:xfrm flipH="1">
            <a:off x="806711" y="1395656"/>
            <a:ext cx="9922807"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Top k-beam accuracy :</a:t>
            </a:r>
          </a:p>
        </p:txBody>
      </p:sp>
      <p:pic>
        <p:nvPicPr>
          <p:cNvPr id="7" name="Picture 6"/>
          <p:cNvPicPr>
            <a:picLocks noChangeAspect="1"/>
          </p:cNvPicPr>
          <p:nvPr/>
        </p:nvPicPr>
        <p:blipFill>
          <a:blip r:embed="rId5"/>
          <a:stretch>
            <a:fillRect/>
          </a:stretch>
        </p:blipFill>
        <p:spPr>
          <a:xfrm>
            <a:off x="3224939" y="2108743"/>
            <a:ext cx="5329976" cy="3601394"/>
          </a:xfrm>
          <a:prstGeom prst="rect">
            <a:avLst/>
          </a:prstGeom>
        </p:spPr>
      </p:pic>
      <p:sp>
        <p:nvSpPr>
          <p:cNvPr id="8" name="TextBox 7">
            <a:extLst>
              <a:ext uri="{FF2B5EF4-FFF2-40B4-BE49-F238E27FC236}">
                <a16:creationId xmlns:a16="http://schemas.microsoft.com/office/drawing/2014/main" id="{126CF858-2A01-450F-AA2B-600228263C38}"/>
              </a:ext>
            </a:extLst>
          </p:cNvPr>
          <p:cNvSpPr txBox="1"/>
          <p:nvPr/>
        </p:nvSpPr>
        <p:spPr>
          <a:xfrm>
            <a:off x="3048811" y="5834643"/>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Fig.11.  Top-k comparison for combined scenarios</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20224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Feature Contribution</a:t>
            </a: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38</a:t>
            </a:fld>
            <a:endParaRPr lang="en-US" sz="1600" b="1" dirty="0">
              <a:solidFill>
                <a:schemeClr val="tx1"/>
              </a:solidFill>
            </a:endParaRPr>
          </a:p>
        </p:txBody>
      </p:sp>
      <p:pic>
        <p:nvPicPr>
          <p:cNvPr id="8" name="Picture 7">
            <a:extLst>
              <a:ext uri="{FF2B5EF4-FFF2-40B4-BE49-F238E27FC236}">
                <a16:creationId xmlns:a16="http://schemas.microsoft.com/office/drawing/2014/main" id="{75921409-5520-191D-D032-E1AB010B8DBB}"/>
              </a:ext>
            </a:extLst>
          </p:cNvPr>
          <p:cNvPicPr>
            <a:picLocks noChangeAspect="1"/>
          </p:cNvPicPr>
          <p:nvPr/>
        </p:nvPicPr>
        <p:blipFill>
          <a:blip r:embed="rId5"/>
          <a:stretch>
            <a:fillRect/>
          </a:stretch>
        </p:blipFill>
        <p:spPr>
          <a:xfrm>
            <a:off x="2554602" y="1335025"/>
            <a:ext cx="6539162" cy="4161103"/>
          </a:xfrm>
          <a:prstGeom prst="rect">
            <a:avLst/>
          </a:prstGeom>
        </p:spPr>
      </p:pic>
      <p:sp>
        <p:nvSpPr>
          <p:cNvPr id="10" name="TextBox 9">
            <a:extLst>
              <a:ext uri="{FF2B5EF4-FFF2-40B4-BE49-F238E27FC236}">
                <a16:creationId xmlns:a16="http://schemas.microsoft.com/office/drawing/2014/main" id="{D5B6C081-67A0-E8F8-88CB-5D8DF6C90411}"/>
              </a:ext>
            </a:extLst>
          </p:cNvPr>
          <p:cNvSpPr txBox="1"/>
          <p:nvPr/>
        </p:nvSpPr>
        <p:spPr>
          <a:xfrm>
            <a:off x="3048811" y="5587979"/>
            <a:ext cx="6094378" cy="307777"/>
          </a:xfrm>
          <a:prstGeom prst="rect">
            <a:avLst/>
          </a:prstGeom>
          <a:noFill/>
        </p:spPr>
        <p:txBody>
          <a:bodyPr wrap="square">
            <a:spAutoFit/>
          </a:bodyPr>
          <a:lstStyle/>
          <a:p>
            <a:pPr algn="ctr"/>
            <a:r>
              <a:rPr lang="en-US" sz="1400" dirty="0">
                <a:latin typeface="Times New Roman" panose="02020603050405020304" pitchFamily="18" charset="0"/>
                <a:cs typeface="Times New Roman" panose="02020603050405020304" pitchFamily="18" charset="0"/>
              </a:rPr>
              <a:t>Fig.12.  Feature contribution for accuracy </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00427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EF2F4-8645-1BAB-6117-BB98606DE523}"/>
              </a:ext>
            </a:extLst>
          </p:cNvPr>
          <p:cNvSpPr>
            <a:spLocks noGrp="1"/>
          </p:cNvSpPr>
          <p:nvPr>
            <p:ph type="title"/>
          </p:nvPr>
        </p:nvSpPr>
        <p:spPr>
          <a:xfrm>
            <a:off x="0" y="1"/>
            <a:ext cx="12191999" cy="1690688"/>
          </a:xfrm>
        </p:spPr>
        <p:txBody>
          <a:bodyPr/>
          <a:lstStyle/>
          <a:p>
            <a:pPr algn="ctr"/>
            <a:r>
              <a:rPr lang="en-US"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DFF78499-6E4F-37CE-965C-596E28392341}"/>
              </a:ext>
            </a:extLst>
          </p:cNvPr>
          <p:cNvSpPr>
            <a:spLocks noGrp="1"/>
          </p:cNvSpPr>
          <p:nvPr>
            <p:ph idx="1"/>
          </p:nvPr>
        </p:nvSpPr>
        <p:spPr>
          <a:xfrm>
            <a:off x="428427" y="1690689"/>
            <a:ext cx="10993824" cy="4802186"/>
          </a:xfrm>
        </p:spPr>
        <p:txBody>
          <a:bodyPr>
            <a:normAutofit fontScale="92500" lnSpcReduction="20000"/>
          </a:bodyPr>
          <a:lstStyle/>
          <a:p>
            <a:pPr algn="just"/>
            <a:r>
              <a:rPr lang="en-US" dirty="0">
                <a:latin typeface="Times New Roman" panose="02020603050405020304" pitchFamily="18" charset="0"/>
                <a:cs typeface="Times New Roman" panose="02020603050405020304" pitchFamily="18" charset="0"/>
              </a:rPr>
              <a:t>From the above results we infer that Random Forest model performs best and gives higher accuracy and is a ideal model for predicting the optimal beam for communication. Since the dataset is imbalanced we see that the tree algorithms perform better compared to other models. We can see that the ML model performs better in highway scenario compared to city scenario.</a:t>
            </a:r>
          </a:p>
          <a:p>
            <a:pPr algn="just"/>
            <a:r>
              <a:rPr lang="en-US" dirty="0">
                <a:latin typeface="Times New Roman" panose="02020603050405020304" pitchFamily="18" charset="0"/>
                <a:cs typeface="Times New Roman" panose="02020603050405020304" pitchFamily="18" charset="0"/>
              </a:rPr>
              <a:t>Our model will perform better with more data since at present the dataset is limited.</a:t>
            </a:r>
          </a:p>
          <a:p>
            <a:pPr algn="just"/>
            <a:r>
              <a:rPr lang="en-US" dirty="0">
                <a:latin typeface="Times New Roman" panose="02020603050405020304" pitchFamily="18" charset="0"/>
                <a:cs typeface="Times New Roman" panose="02020603050405020304" pitchFamily="18" charset="0"/>
              </a:rPr>
              <a:t>While Random Forest tends to yield higher accuracy, it comes at the cost of longer processing times. In contrast, </a:t>
            </a:r>
            <a:r>
              <a:rPr lang="en-US" dirty="0" err="1">
                <a:latin typeface="Times New Roman" panose="02020603050405020304" pitchFamily="18" charset="0"/>
                <a:cs typeface="Times New Roman" panose="02020603050405020304" pitchFamily="18" charset="0"/>
              </a:rPr>
              <a:t>XGBoost</a:t>
            </a:r>
            <a:r>
              <a:rPr lang="en-US" dirty="0">
                <a:latin typeface="Times New Roman" panose="02020603050405020304" pitchFamily="18" charset="0"/>
                <a:cs typeface="Times New Roman" panose="02020603050405020304" pitchFamily="18" charset="0"/>
              </a:rPr>
              <a:t> offers superior efficiency in terms of processing time, making it a preferable choice in time-sensitive scenarios.</a:t>
            </a:r>
          </a:p>
          <a:p>
            <a:pPr algn="just"/>
            <a:r>
              <a:rPr lang="en-US" dirty="0">
                <a:latin typeface="Times New Roman" panose="02020603050405020304" pitchFamily="18" charset="0"/>
                <a:cs typeface="Times New Roman" panose="02020603050405020304" pitchFamily="18" charset="0"/>
              </a:rPr>
              <a:t>Hence by using machine learning model ideally Random forest and </a:t>
            </a:r>
            <a:r>
              <a:rPr lang="en-US" dirty="0" err="1">
                <a:latin typeface="Times New Roman" panose="02020603050405020304" pitchFamily="18" charset="0"/>
                <a:cs typeface="Times New Roman" panose="02020603050405020304" pitchFamily="18" charset="0"/>
              </a:rPr>
              <a:t>XGBoost</a:t>
            </a:r>
            <a:r>
              <a:rPr lang="en-US">
                <a:latin typeface="Times New Roman" panose="02020603050405020304" pitchFamily="18" charset="0"/>
                <a:cs typeface="Times New Roman" panose="02020603050405020304" pitchFamily="18" charset="0"/>
              </a:rPr>
              <a:t> we </a:t>
            </a:r>
            <a:r>
              <a:rPr lang="en-US" dirty="0">
                <a:latin typeface="Times New Roman" panose="02020603050405020304" pitchFamily="18" charset="0"/>
                <a:cs typeface="Times New Roman" panose="02020603050405020304" pitchFamily="18" charset="0"/>
              </a:rPr>
              <a:t>efficiently predict optimal beams and reduce training overhead unlike traditional methods.</a:t>
            </a:r>
          </a:p>
        </p:txBody>
      </p:sp>
      <p:pic>
        <p:nvPicPr>
          <p:cNvPr id="4" name="Picture 3">
            <a:extLst>
              <a:ext uri="{FF2B5EF4-FFF2-40B4-BE49-F238E27FC236}">
                <a16:creationId xmlns:a16="http://schemas.microsoft.com/office/drawing/2014/main" id="{4A0A7D83-CB39-C45A-0CDC-A1F0672B783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28427" y="316050"/>
            <a:ext cx="1066540" cy="1058591"/>
          </a:xfrm>
          <a:prstGeom prst="rect">
            <a:avLst/>
          </a:prstGeom>
        </p:spPr>
      </p:pic>
      <p:pic>
        <p:nvPicPr>
          <p:cNvPr id="5" name="Picture 7">
            <a:extLst>
              <a:ext uri="{FF2B5EF4-FFF2-40B4-BE49-F238E27FC236}">
                <a16:creationId xmlns:a16="http://schemas.microsoft.com/office/drawing/2014/main" id="{140DC3E6-B68B-8BBD-B931-3976036D4709}"/>
              </a:ext>
            </a:extLst>
          </p:cNvPr>
          <p:cNvPicPr>
            <a:picLocks noChangeAspect="1"/>
          </p:cNvPicPr>
          <p:nvPr/>
        </p:nvPicPr>
        <p:blipFill>
          <a:blip r:embed="rId4"/>
          <a:stretch>
            <a:fillRect/>
          </a:stretch>
        </p:blipFill>
        <p:spPr>
          <a:xfrm>
            <a:off x="10264208" y="175418"/>
            <a:ext cx="1638850" cy="1112406"/>
          </a:xfrm>
          <a:prstGeom prst="rect">
            <a:avLst/>
          </a:prstGeom>
        </p:spPr>
      </p:pic>
      <p:sp>
        <p:nvSpPr>
          <p:cNvPr id="6" name="Slide Number Placeholder 5">
            <a:extLst>
              <a:ext uri="{FF2B5EF4-FFF2-40B4-BE49-F238E27FC236}">
                <a16:creationId xmlns:a16="http://schemas.microsoft.com/office/drawing/2014/main" id="{9EF4CA69-7C7E-96C5-BF84-808FA2E016F5}"/>
              </a:ext>
            </a:extLst>
          </p:cNvPr>
          <p:cNvSpPr>
            <a:spLocks noGrp="1"/>
          </p:cNvSpPr>
          <p:nvPr>
            <p:ph type="sldNum" sz="quarter" idx="12"/>
          </p:nvPr>
        </p:nvSpPr>
        <p:spPr>
          <a:xfrm>
            <a:off x="0" y="6492876"/>
            <a:ext cx="12191999" cy="365123"/>
          </a:xfrm>
        </p:spPr>
        <p:txBody>
          <a:bodyPr/>
          <a:lstStyle/>
          <a:p>
            <a:pPr algn="ctr"/>
            <a:fld id="{5CE5F96C-1EE9-C842-AFB1-BA1DA729A036}" type="slidenum">
              <a:rPr lang="en-US" sz="1600" b="1" smtClean="0">
                <a:solidFill>
                  <a:schemeClr val="tx1"/>
                </a:solidFill>
              </a:rPr>
              <a:pPr algn="ctr"/>
              <a:t>39</a:t>
            </a:fld>
            <a:endParaRPr lang="en-US" sz="1600" b="1" dirty="0">
              <a:solidFill>
                <a:schemeClr val="tx1"/>
              </a:solidFill>
            </a:endParaRPr>
          </a:p>
        </p:txBody>
      </p:sp>
    </p:spTree>
    <p:extLst>
      <p:ext uri="{BB962C8B-B14F-4D97-AF65-F5344CB8AC3E}">
        <p14:creationId xmlns:p14="http://schemas.microsoft.com/office/powerpoint/2010/main" val="2498236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AFC50-5068-81E2-E880-D673D16DBC85}"/>
              </a:ext>
            </a:extLst>
          </p:cNvPr>
          <p:cNvSpPr>
            <a:spLocks noGrp="1"/>
          </p:cNvSpPr>
          <p:nvPr>
            <p:ph type="title"/>
          </p:nvPr>
        </p:nvSpPr>
        <p:spPr>
          <a:xfrm>
            <a:off x="-1" y="1"/>
            <a:ext cx="12192001" cy="1483374"/>
          </a:xfrm>
        </p:spPr>
        <p:txBody>
          <a:bodyPr>
            <a:normAutofit/>
          </a:bodyPr>
          <a:lstStyle/>
          <a:p>
            <a:pPr algn="ctr"/>
            <a:r>
              <a:rPr lang="en-US" sz="4000" b="1" dirty="0">
                <a:latin typeface="Times New Roman" panose="02020603050405020304" pitchFamily="18" charset="0"/>
                <a:cs typeface="Times New Roman" panose="02020603050405020304" pitchFamily="18" charset="0"/>
              </a:rPr>
              <a:t>LITERATURE SURVEY</a:t>
            </a:r>
          </a:p>
        </p:txBody>
      </p:sp>
      <p:pic>
        <p:nvPicPr>
          <p:cNvPr id="5" name="Picture 4">
            <a:extLst>
              <a:ext uri="{FF2B5EF4-FFF2-40B4-BE49-F238E27FC236}">
                <a16:creationId xmlns:a16="http://schemas.microsoft.com/office/drawing/2014/main" id="{2377D935-74CA-931B-B53F-F4DB6C8304E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88942" y="212392"/>
            <a:ext cx="1066540" cy="1058591"/>
          </a:xfrm>
          <a:prstGeom prst="rect">
            <a:avLst/>
          </a:prstGeom>
        </p:spPr>
      </p:pic>
      <p:pic>
        <p:nvPicPr>
          <p:cNvPr id="6" name="Picture 7">
            <a:extLst>
              <a:ext uri="{FF2B5EF4-FFF2-40B4-BE49-F238E27FC236}">
                <a16:creationId xmlns:a16="http://schemas.microsoft.com/office/drawing/2014/main" id="{A0B86429-D583-EDAA-B004-524296F0A123}"/>
              </a:ext>
            </a:extLst>
          </p:cNvPr>
          <p:cNvPicPr>
            <a:picLocks noChangeAspect="1"/>
          </p:cNvPicPr>
          <p:nvPr/>
        </p:nvPicPr>
        <p:blipFill>
          <a:blip r:embed="rId4"/>
          <a:stretch>
            <a:fillRect/>
          </a:stretch>
        </p:blipFill>
        <p:spPr>
          <a:xfrm>
            <a:off x="10264208" y="185484"/>
            <a:ext cx="1638850" cy="1112406"/>
          </a:xfrm>
          <a:prstGeom prst="rect">
            <a:avLst/>
          </a:prstGeom>
        </p:spPr>
      </p:pic>
      <p:sp>
        <p:nvSpPr>
          <p:cNvPr id="3" name="Slide Number Placeholder 2">
            <a:extLst>
              <a:ext uri="{FF2B5EF4-FFF2-40B4-BE49-F238E27FC236}">
                <a16:creationId xmlns:a16="http://schemas.microsoft.com/office/drawing/2014/main" id="{14686DDB-9D4E-CD28-D68B-7B232B4FF6E2}"/>
              </a:ext>
            </a:extLst>
          </p:cNvPr>
          <p:cNvSpPr>
            <a:spLocks noGrp="1"/>
          </p:cNvSpPr>
          <p:nvPr>
            <p:ph type="sldNum" sz="quarter" idx="12"/>
          </p:nvPr>
        </p:nvSpPr>
        <p:spPr>
          <a:xfrm>
            <a:off x="5411678" y="6492875"/>
            <a:ext cx="790854" cy="365125"/>
          </a:xfrm>
        </p:spPr>
        <p:txBody>
          <a:bodyPr/>
          <a:lstStyle/>
          <a:p>
            <a:fld id="{5CE5F96C-1EE9-C842-AFB1-BA1DA729A036}" type="slidenum">
              <a:rPr lang="en-US" sz="1600" b="1" smtClean="0">
                <a:solidFill>
                  <a:schemeClr val="tx1"/>
                </a:solidFill>
              </a:rPr>
              <a:t>4</a:t>
            </a:fld>
            <a:endParaRPr lang="en-US" sz="1600" b="1" dirty="0">
              <a:solidFill>
                <a:schemeClr val="tx1"/>
              </a:solidFill>
            </a:endParaRPr>
          </a:p>
        </p:txBody>
      </p:sp>
      <p:graphicFrame>
        <p:nvGraphicFramePr>
          <p:cNvPr id="8" name="Table 8">
            <a:extLst>
              <a:ext uri="{FF2B5EF4-FFF2-40B4-BE49-F238E27FC236}">
                <a16:creationId xmlns:a16="http://schemas.microsoft.com/office/drawing/2014/main" id="{D4C048DC-D39F-8DE8-2447-14FF633067B7}"/>
              </a:ext>
            </a:extLst>
          </p:cNvPr>
          <p:cNvGraphicFramePr>
            <a:graphicFrameLocks noGrp="1"/>
          </p:cNvGraphicFramePr>
          <p:nvPr>
            <p:extLst>
              <p:ext uri="{D42A27DB-BD31-4B8C-83A1-F6EECF244321}">
                <p14:modId xmlns:p14="http://schemas.microsoft.com/office/powerpoint/2010/main" val="3585394292"/>
              </p:ext>
            </p:extLst>
          </p:nvPr>
        </p:nvGraphicFramePr>
        <p:xfrm>
          <a:off x="-1" y="1270984"/>
          <a:ext cx="12192000" cy="5099266"/>
        </p:xfrm>
        <a:graphic>
          <a:graphicData uri="http://schemas.openxmlformats.org/drawingml/2006/table">
            <a:tbl>
              <a:tblPr firstRow="1" bandRow="1">
                <a:tableStyleId>{5C22544A-7EE6-4342-B048-85BDC9FD1C3A}</a:tableStyleId>
              </a:tblPr>
              <a:tblGrid>
                <a:gridCol w="1381329">
                  <a:extLst>
                    <a:ext uri="{9D8B030D-6E8A-4147-A177-3AD203B41FA5}">
                      <a16:colId xmlns:a16="http://schemas.microsoft.com/office/drawing/2014/main" val="4223420500"/>
                    </a:ext>
                  </a:extLst>
                </a:gridCol>
                <a:gridCol w="2393004">
                  <a:extLst>
                    <a:ext uri="{9D8B030D-6E8A-4147-A177-3AD203B41FA5}">
                      <a16:colId xmlns:a16="http://schemas.microsoft.com/office/drawing/2014/main" val="3791239157"/>
                    </a:ext>
                  </a:extLst>
                </a:gridCol>
                <a:gridCol w="2704289">
                  <a:extLst>
                    <a:ext uri="{9D8B030D-6E8A-4147-A177-3AD203B41FA5}">
                      <a16:colId xmlns:a16="http://schemas.microsoft.com/office/drawing/2014/main" val="1202851857"/>
                    </a:ext>
                  </a:extLst>
                </a:gridCol>
                <a:gridCol w="2393005">
                  <a:extLst>
                    <a:ext uri="{9D8B030D-6E8A-4147-A177-3AD203B41FA5}">
                      <a16:colId xmlns:a16="http://schemas.microsoft.com/office/drawing/2014/main" val="3058503411"/>
                    </a:ext>
                  </a:extLst>
                </a:gridCol>
                <a:gridCol w="3320373">
                  <a:extLst>
                    <a:ext uri="{9D8B030D-6E8A-4147-A177-3AD203B41FA5}">
                      <a16:colId xmlns:a16="http://schemas.microsoft.com/office/drawing/2014/main" val="2990266944"/>
                    </a:ext>
                  </a:extLst>
                </a:gridCol>
              </a:tblGrid>
              <a:tr h="1204912">
                <a:tc>
                  <a:txBody>
                    <a:bodyPr/>
                    <a:lstStyle/>
                    <a:p>
                      <a:pPr algn="ctr"/>
                      <a:r>
                        <a:rPr lang="en-US" b="0" dirty="0">
                          <a:latin typeface="Times New Roman" panose="02020603050405020304" pitchFamily="18" charset="0"/>
                          <a:cs typeface="Times New Roman" panose="02020603050405020304" pitchFamily="18" charset="0"/>
                        </a:rPr>
                        <a:t>S.NO</a:t>
                      </a:r>
                    </a:p>
                  </a:txBody>
                  <a:tcPr/>
                </a:tc>
                <a:tc>
                  <a:txBody>
                    <a:bodyPr/>
                    <a:lstStyle/>
                    <a:p>
                      <a:pPr algn="ctr"/>
                      <a:r>
                        <a:rPr lang="en-US" b="0" dirty="0">
                          <a:latin typeface="Times New Roman" panose="02020603050405020304" pitchFamily="18" charset="0"/>
                          <a:cs typeface="Times New Roman" panose="02020603050405020304" pitchFamily="18" charset="0"/>
                        </a:rPr>
                        <a:t>AUTHOR</a:t>
                      </a:r>
                    </a:p>
                  </a:txBody>
                  <a:tcPr/>
                </a:tc>
                <a:tc>
                  <a:txBody>
                    <a:bodyPr/>
                    <a:lstStyle/>
                    <a:p>
                      <a:pPr algn="ctr"/>
                      <a:r>
                        <a:rPr lang="en-US" b="0" dirty="0">
                          <a:latin typeface="Times New Roman" panose="02020603050405020304" pitchFamily="18" charset="0"/>
                          <a:cs typeface="Times New Roman" panose="02020603050405020304" pitchFamily="18" charset="0"/>
                        </a:rPr>
                        <a:t>TITLE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b="0" dirty="0">
                          <a:latin typeface="Times New Roman" panose="02020603050405020304" pitchFamily="18" charset="0"/>
                          <a:cs typeface="Times New Roman" panose="02020603050405020304" pitchFamily="18" charset="0"/>
                        </a:rPr>
                        <a:t>JOURNAL / CONFERENCE / PUBLISHER / YEAR</a:t>
                      </a:r>
                    </a:p>
                    <a:p>
                      <a:endParaRPr lang="en-US" b="0"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SIGNIFICANT CONTRIBUTION</a:t>
                      </a:r>
                    </a:p>
                  </a:txBody>
                  <a:tcPr/>
                </a:tc>
                <a:extLst>
                  <a:ext uri="{0D108BD9-81ED-4DB2-BD59-A6C34878D82A}">
                    <a16:rowId xmlns:a16="http://schemas.microsoft.com/office/drawing/2014/main" val="2001721468"/>
                  </a:ext>
                </a:extLst>
              </a:tr>
              <a:tr h="1740674">
                <a:tc>
                  <a:txBody>
                    <a:bodyPr/>
                    <a:lstStyle/>
                    <a:p>
                      <a:r>
                        <a:rPr lang="en-US" b="0" dirty="0">
                          <a:latin typeface="Times New Roman" panose="02020603050405020304" pitchFamily="18" charset="0"/>
                          <a:cs typeface="Times New Roman" panose="02020603050405020304" pitchFamily="18" charset="0"/>
                        </a:rPr>
                        <a:t>1</a:t>
                      </a: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Muhammad </a:t>
                      </a:r>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Baqer</a:t>
                      </a: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 </a:t>
                      </a:r>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Mollah</a:t>
                      </a:r>
                      <a:endParaRPr lang="en-US" sz="1800" b="0" i="0" kern="1200" dirty="0">
                        <a:solidFill>
                          <a:schemeClr val="dk1"/>
                        </a:solidFill>
                        <a:effectLst/>
                        <a:latin typeface="Times New Roman" panose="02020603050405020304" pitchFamily="18" charset="0"/>
                        <a:ea typeface="+mn-ea"/>
                        <a:cs typeface="Times New Roman" panose="02020603050405020304" pitchFamily="18" charset="0"/>
                      </a:endParaRPr>
                    </a:p>
                    <a:p>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Honggang</a:t>
                      </a: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 Wang</a:t>
                      </a:r>
                    </a:p>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Hua Fang</a:t>
                      </a:r>
                      <a:endParaRPr lang="en-US" b="0"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Position Aware 60 GHz </a:t>
                      </a:r>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mmWave</a:t>
                      </a: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 Beamforming for V2V Communications Utilizing Deep Learning</a:t>
                      </a:r>
                    </a:p>
                  </a:txBody>
                  <a:tcPr/>
                </a:tc>
                <a:tc>
                  <a:txBody>
                    <a:bodyPr/>
                    <a:lstStyle/>
                    <a:p>
                      <a:pPr fontAlgn="t"/>
                      <a:r>
                        <a:rPr lang="en-IN" dirty="0">
                          <a:effectLst/>
                          <a:latin typeface="Times New Roman" panose="02020603050405020304" pitchFamily="18" charset="0"/>
                          <a:cs typeface="Times New Roman" panose="02020603050405020304" pitchFamily="18" charset="0"/>
                        </a:rPr>
                        <a:t>IEEE International Conference on Communications (ICC), Denver, CO, USA</a:t>
                      </a:r>
                    </a:p>
                    <a:p>
                      <a:pPr fontAlgn="t"/>
                      <a:r>
                        <a:rPr lang="en-US" b="1" dirty="0">
                          <a:latin typeface="Times New Roman" panose="02020603050405020304" pitchFamily="18" charset="0"/>
                          <a:cs typeface="Times New Roman" panose="02020603050405020304" pitchFamily="18" charset="0"/>
                        </a:rPr>
                        <a:t>YEAR:</a:t>
                      </a:r>
                      <a:r>
                        <a:rPr lang="en-IN" sz="1800" kern="1200" dirty="0">
                          <a:solidFill>
                            <a:srgbClr val="000000"/>
                          </a:solidFill>
                          <a:effectLst/>
                          <a:latin typeface="Times New Roman" panose="02020603050405020304" pitchFamily="18" charset="0"/>
                          <a:ea typeface="+mn-ea"/>
                          <a:cs typeface="Times New Roman" panose="02020603050405020304" pitchFamily="18" charset="0"/>
                        </a:rPr>
                        <a:t>2024 </a:t>
                      </a:r>
                      <a:endParaRPr lang="en-IN" dirty="0">
                        <a:effectLst/>
                        <a:latin typeface="Times New Roman" panose="02020603050405020304" pitchFamily="18" charset="0"/>
                        <a:cs typeface="Times New Roman" panose="02020603050405020304" pitchFamily="18" charset="0"/>
                      </a:endParaRPr>
                    </a:p>
                  </a:txBody>
                  <a:tcPr marR="49530"/>
                </a:tc>
                <a:tc>
                  <a:txBody>
                    <a:bodyPr/>
                    <a:lstStyle/>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Proposes vehicular position data for beam prediction, reducing </a:t>
                      </a:r>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mmWave</a:t>
                      </a: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 V2V latency.</a:t>
                      </a:r>
                    </a:p>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Experimentally validates 60 GHz </a:t>
                      </a:r>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mmWave</a:t>
                      </a: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 V2V improvement.</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13285539"/>
                  </a:ext>
                </a:extLst>
              </a:tr>
              <a:tr h="1882674">
                <a:tc>
                  <a:txBody>
                    <a:bodyPr/>
                    <a:lstStyle/>
                    <a:p>
                      <a:r>
                        <a:rPr lang="en-US" dirty="0">
                          <a:latin typeface="Times New Roman" panose="02020603050405020304" pitchFamily="18" charset="0"/>
                          <a:cs typeface="Times New Roman" panose="02020603050405020304" pitchFamily="18" charset="0"/>
                        </a:rPr>
                        <a:t>2</a:t>
                      </a:r>
                    </a:p>
                  </a:txBody>
                  <a:tcPr/>
                </a:tc>
                <a:tc>
                  <a:txBody>
                    <a:bodyPr/>
                    <a:lstStyle/>
                    <a:p>
                      <a:r>
                        <a:rPr lang="en-US" dirty="0">
                          <a:latin typeface="Times New Roman" panose="02020603050405020304" pitchFamily="18" charset="0"/>
                          <a:cs typeface="Times New Roman" panose="02020603050405020304" pitchFamily="18" charset="0"/>
                        </a:rPr>
                        <a:t>Muhammad </a:t>
                      </a:r>
                      <a:r>
                        <a:rPr lang="en-US" dirty="0" err="1">
                          <a:latin typeface="Times New Roman" panose="02020603050405020304" pitchFamily="18" charset="0"/>
                          <a:cs typeface="Times New Roman" panose="02020603050405020304" pitchFamily="18" charset="0"/>
                        </a:rPr>
                        <a:t>Alrabeiah</a:t>
                      </a:r>
                      <a:r>
                        <a:rPr lang="en-US" dirty="0">
                          <a:latin typeface="Times New Roman" panose="02020603050405020304" pitchFamily="18" charset="0"/>
                          <a:cs typeface="Times New Roman" panose="02020603050405020304" pitchFamily="18" charset="0"/>
                        </a:rPr>
                        <a:t>  Ahmed </a:t>
                      </a:r>
                      <a:r>
                        <a:rPr lang="en-US" dirty="0" err="1">
                          <a:latin typeface="Times New Roman" panose="02020603050405020304" pitchFamily="18" charset="0"/>
                          <a:cs typeface="Times New Roman" panose="02020603050405020304" pitchFamily="18" charset="0"/>
                        </a:rPr>
                        <a:t>Alkhateeb</a:t>
                      </a:r>
                      <a:r>
                        <a:rPr lang="en-US" dirty="0">
                          <a:latin typeface="Times New Roman" panose="02020603050405020304" pitchFamily="18" charset="0"/>
                          <a:cs typeface="Times New Roman" panose="02020603050405020304" pitchFamily="18" charset="0"/>
                        </a:rPr>
                        <a:t> </a:t>
                      </a:r>
                    </a:p>
                  </a:txBody>
                  <a:tcPr/>
                </a:tc>
                <a:tc>
                  <a:txBody>
                    <a:bodyPr/>
                    <a:lstStyle/>
                    <a:p>
                      <a:r>
                        <a:rPr lang="en-US" dirty="0" err="1">
                          <a:latin typeface="Times New Roman" panose="02020603050405020304" pitchFamily="18" charset="0"/>
                          <a:cs typeface="Times New Roman" panose="02020603050405020304" pitchFamily="18" charset="0"/>
                        </a:rPr>
                        <a:t>DeepSense</a:t>
                      </a:r>
                      <a:r>
                        <a:rPr lang="en-US" dirty="0">
                          <a:latin typeface="Times New Roman" panose="02020603050405020304" pitchFamily="18" charset="0"/>
                          <a:cs typeface="Times New Roman" panose="02020603050405020304" pitchFamily="18" charset="0"/>
                        </a:rPr>
                        <a:t> 6G: A Large-Scale Real-World</a:t>
                      </a:r>
                    </a:p>
                    <a:p>
                      <a:r>
                        <a:rPr lang="en-US" dirty="0">
                          <a:latin typeface="Times New Roman" panose="02020603050405020304" pitchFamily="18" charset="0"/>
                          <a:cs typeface="Times New Roman" panose="02020603050405020304" pitchFamily="18" charset="0"/>
                        </a:rPr>
                        <a:t>Multi-Modal Sensing and Communication Dataset</a:t>
                      </a:r>
                      <a:endParaRPr lang="en-US" sz="1800" dirty="0">
                        <a:latin typeface="Times New Roman" panose="02020603050405020304" pitchFamily="18" charset="0"/>
                        <a:cs typeface="Times New Roman" panose="02020603050405020304" pitchFamily="18" charset="0"/>
                      </a:endParaRPr>
                    </a:p>
                  </a:txBody>
                  <a:tcPr/>
                </a:tc>
                <a:tc>
                  <a:txBody>
                    <a:bodyPr/>
                    <a:lstStyle/>
                    <a:p>
                      <a:r>
                        <a:rPr lang="fr-FR" dirty="0">
                          <a:latin typeface="Times New Roman" panose="02020603050405020304" pitchFamily="18" charset="0"/>
                          <a:cs typeface="Times New Roman" panose="02020603050405020304" pitchFamily="18" charset="0"/>
                        </a:rPr>
                        <a:t>IEEE Communications Magazine</a:t>
                      </a:r>
                    </a:p>
                    <a:p>
                      <a:r>
                        <a:rPr lang="en-US" b="1" dirty="0">
                          <a:latin typeface="Times New Roman" panose="02020603050405020304" pitchFamily="18" charset="0"/>
                          <a:cs typeface="Times New Roman" panose="02020603050405020304" pitchFamily="18" charset="0"/>
                        </a:rPr>
                        <a:t>YEAR</a:t>
                      </a:r>
                      <a:r>
                        <a:rPr lang="en-US" dirty="0">
                          <a:latin typeface="Times New Roman" panose="02020603050405020304" pitchFamily="18" charset="0"/>
                          <a:cs typeface="Times New Roman" panose="02020603050405020304" pitchFamily="18" charset="0"/>
                        </a:rPr>
                        <a:t>:2019</a:t>
                      </a:r>
                    </a:p>
                  </a:txBody>
                  <a:tcPr/>
                </a:tc>
                <a:tc>
                  <a:txBody>
                    <a:bodyPr/>
                    <a:lstStyle/>
                    <a:p>
                      <a:pPr marL="285750" indent="-285750">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Introduces the </a:t>
                      </a:r>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DeepSense</a:t>
                      </a: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 6G dataset, comprising real-world multi-modal sensing and communication data.</a:t>
                      </a:r>
                    </a:p>
                  </a:txBody>
                  <a:tcPr/>
                </a:tc>
                <a:extLst>
                  <a:ext uri="{0D108BD9-81ED-4DB2-BD59-A6C34878D82A}">
                    <a16:rowId xmlns:a16="http://schemas.microsoft.com/office/drawing/2014/main" val="4121933848"/>
                  </a:ext>
                </a:extLst>
              </a:tr>
            </a:tbl>
          </a:graphicData>
        </a:graphic>
      </p:graphicFrame>
    </p:spTree>
    <p:extLst>
      <p:ext uri="{BB962C8B-B14F-4D97-AF65-F5344CB8AC3E}">
        <p14:creationId xmlns:p14="http://schemas.microsoft.com/office/powerpoint/2010/main" val="5633821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EF2F4-8645-1BAB-6117-BB98606DE523}"/>
              </a:ext>
            </a:extLst>
          </p:cNvPr>
          <p:cNvSpPr>
            <a:spLocks noGrp="1"/>
          </p:cNvSpPr>
          <p:nvPr>
            <p:ph type="title"/>
          </p:nvPr>
        </p:nvSpPr>
        <p:spPr>
          <a:xfrm>
            <a:off x="0" y="1"/>
            <a:ext cx="12191999" cy="1690688"/>
          </a:xfrm>
        </p:spPr>
        <p:txBody>
          <a:bodyPr/>
          <a:lstStyle/>
          <a:p>
            <a:pPr algn="ctr"/>
            <a:r>
              <a:rPr lang="en-US"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DFF78499-6E4F-37CE-965C-596E28392341}"/>
              </a:ext>
            </a:extLst>
          </p:cNvPr>
          <p:cNvSpPr>
            <a:spLocks noGrp="1"/>
          </p:cNvSpPr>
          <p:nvPr>
            <p:ph idx="1"/>
          </p:nvPr>
        </p:nvSpPr>
        <p:spPr>
          <a:xfrm>
            <a:off x="428427" y="1690689"/>
            <a:ext cx="10993824" cy="4802186"/>
          </a:xfrm>
        </p:spPr>
        <p:txBody>
          <a:bodyPr>
            <a:normAutofit/>
          </a:bodyPr>
          <a:lstStyle/>
          <a:p>
            <a:pPr marL="0" indent="0">
              <a:buNone/>
            </a:pPr>
            <a:r>
              <a:rPr lang="en-IN" sz="1400" dirty="0">
                <a:latin typeface="Times New Roman" panose="02020603050405020304" pitchFamily="18" charset="0"/>
                <a:cs typeface="Times New Roman" panose="02020603050405020304" pitchFamily="18" charset="0"/>
              </a:rPr>
              <a:t>1. </a:t>
            </a:r>
            <a:r>
              <a:rPr lang="en-US" sz="1400" dirty="0">
                <a:solidFill>
                  <a:schemeClr val="dk1"/>
                </a:solidFill>
                <a:latin typeface="Times New Roman" panose="02020603050405020304" pitchFamily="18" charset="0"/>
                <a:cs typeface="Times New Roman" panose="02020603050405020304" pitchFamily="18" charset="0"/>
              </a:rPr>
              <a:t>Muhammad </a:t>
            </a:r>
            <a:r>
              <a:rPr lang="en-US" sz="1400" dirty="0" err="1">
                <a:solidFill>
                  <a:schemeClr val="dk1"/>
                </a:solidFill>
                <a:latin typeface="Times New Roman" panose="02020603050405020304" pitchFamily="18" charset="0"/>
                <a:cs typeface="Times New Roman" panose="02020603050405020304" pitchFamily="18" charset="0"/>
              </a:rPr>
              <a:t>Baqer</a:t>
            </a:r>
            <a:r>
              <a:rPr lang="en-US" sz="1400" dirty="0">
                <a:solidFill>
                  <a:schemeClr val="dk1"/>
                </a:solidFill>
                <a:latin typeface="Times New Roman" panose="02020603050405020304" pitchFamily="18" charset="0"/>
                <a:cs typeface="Times New Roman" panose="02020603050405020304" pitchFamily="18" charset="0"/>
              </a:rPr>
              <a:t> </a:t>
            </a:r>
            <a:r>
              <a:rPr lang="en-US" sz="1400" dirty="0" err="1">
                <a:solidFill>
                  <a:schemeClr val="dk1"/>
                </a:solidFill>
                <a:latin typeface="Times New Roman" panose="02020603050405020304" pitchFamily="18" charset="0"/>
                <a:cs typeface="Times New Roman" panose="02020603050405020304" pitchFamily="18" charset="0"/>
              </a:rPr>
              <a:t>Mollah,Honggang</a:t>
            </a:r>
            <a:r>
              <a:rPr lang="en-US" sz="1400" dirty="0">
                <a:solidFill>
                  <a:schemeClr val="dk1"/>
                </a:solidFill>
                <a:latin typeface="Times New Roman" panose="02020603050405020304" pitchFamily="18" charset="0"/>
                <a:cs typeface="Times New Roman" panose="02020603050405020304" pitchFamily="18" charset="0"/>
              </a:rPr>
              <a:t> Wang and Hua Fang,</a:t>
            </a:r>
            <a:r>
              <a:rPr lang="en-US" sz="1400" dirty="0">
                <a:latin typeface="Times New Roman" panose="02020603050405020304" pitchFamily="18" charset="0"/>
                <a:cs typeface="Times New Roman" panose="02020603050405020304" pitchFamily="18" charset="0"/>
              </a:rPr>
              <a:t> </a:t>
            </a:r>
            <a:r>
              <a:rPr lang="en-US" sz="1400" dirty="0">
                <a:solidFill>
                  <a:schemeClr val="dk1"/>
                </a:solidFill>
                <a:latin typeface="Times New Roman" panose="02020603050405020304" pitchFamily="18" charset="0"/>
                <a:cs typeface="Times New Roman" panose="02020603050405020304" pitchFamily="18" charset="0"/>
              </a:rPr>
              <a:t>Position Aware 60 GHz </a:t>
            </a:r>
            <a:r>
              <a:rPr lang="en-US" sz="1400" dirty="0" err="1">
                <a:solidFill>
                  <a:schemeClr val="dk1"/>
                </a:solidFill>
                <a:latin typeface="Times New Roman" panose="02020603050405020304" pitchFamily="18" charset="0"/>
                <a:cs typeface="Times New Roman" panose="02020603050405020304" pitchFamily="18" charset="0"/>
              </a:rPr>
              <a:t>mmWave</a:t>
            </a:r>
            <a:r>
              <a:rPr lang="en-US" sz="1400" dirty="0">
                <a:solidFill>
                  <a:schemeClr val="dk1"/>
                </a:solidFill>
                <a:latin typeface="Times New Roman" panose="02020603050405020304" pitchFamily="18" charset="0"/>
                <a:cs typeface="Times New Roman" panose="02020603050405020304" pitchFamily="18" charset="0"/>
              </a:rPr>
              <a:t> Beamforming for V2V Communications Utilizing Deep Learning. In IEEE International Conference on Communications (ICC) 2024 </a:t>
            </a:r>
            <a:endParaRPr lang="en-US" sz="1400" b="0" i="0" kern="1200" dirty="0">
              <a:solidFill>
                <a:schemeClr val="dk1"/>
              </a:solidFill>
              <a:effectLst/>
              <a:latin typeface="Times New Roman" panose="02020603050405020304" pitchFamily="18" charset="0"/>
              <a:cs typeface="Times New Roman" panose="02020603050405020304" pitchFamily="18" charset="0"/>
            </a:endParaRPr>
          </a:p>
          <a:p>
            <a:pPr marL="0" indent="0" algn="just">
              <a:buNone/>
            </a:pPr>
            <a:r>
              <a:rPr lang="en-IN" sz="1400" dirty="0">
                <a:latin typeface="Times New Roman" panose="02020603050405020304" pitchFamily="18" charset="0"/>
                <a:cs typeface="Times New Roman" panose="02020603050405020304" pitchFamily="18" charset="0"/>
              </a:rPr>
              <a:t>2. </a:t>
            </a:r>
            <a:r>
              <a:rPr lang="en-US" sz="1400" dirty="0">
                <a:latin typeface="Times New Roman" panose="02020603050405020304" pitchFamily="18" charset="0"/>
                <a:cs typeface="Times New Roman" panose="02020603050405020304" pitchFamily="18" charset="0"/>
              </a:rPr>
              <a:t>Muhammad </a:t>
            </a:r>
            <a:r>
              <a:rPr lang="en-US" sz="1400" dirty="0" err="1">
                <a:latin typeface="Times New Roman" panose="02020603050405020304" pitchFamily="18" charset="0"/>
                <a:cs typeface="Times New Roman" panose="02020603050405020304" pitchFamily="18" charset="0"/>
              </a:rPr>
              <a:t>Alrabeiah</a:t>
            </a:r>
            <a:r>
              <a:rPr lang="en-US" sz="1400" dirty="0">
                <a:latin typeface="Times New Roman" panose="02020603050405020304" pitchFamily="18" charset="0"/>
                <a:cs typeface="Times New Roman" panose="02020603050405020304" pitchFamily="18" charset="0"/>
              </a:rPr>
              <a:t> and Ahmed </a:t>
            </a:r>
            <a:r>
              <a:rPr lang="en-US" sz="1400" dirty="0" err="1">
                <a:latin typeface="Times New Roman" panose="02020603050405020304" pitchFamily="18" charset="0"/>
                <a:cs typeface="Times New Roman" panose="02020603050405020304" pitchFamily="18" charset="0"/>
              </a:rPr>
              <a:t>Alkhateeb,Deep</a:t>
            </a:r>
            <a:r>
              <a:rPr lang="en-US" sz="1400" dirty="0">
                <a:latin typeface="Times New Roman" panose="02020603050405020304" pitchFamily="18" charset="0"/>
                <a:cs typeface="Times New Roman" panose="02020603050405020304" pitchFamily="18" charset="0"/>
              </a:rPr>
              <a:t> Learning for </a:t>
            </a:r>
            <a:r>
              <a:rPr lang="en-US" sz="1400" dirty="0" err="1">
                <a:latin typeface="Times New Roman" panose="02020603050405020304" pitchFamily="18" charset="0"/>
                <a:cs typeface="Times New Roman" panose="02020603050405020304" pitchFamily="18" charset="0"/>
              </a:rPr>
              <a:t>mmWave</a:t>
            </a:r>
            <a:r>
              <a:rPr lang="en-US" sz="1400" dirty="0">
                <a:latin typeface="Times New Roman" panose="02020603050405020304" pitchFamily="18" charset="0"/>
                <a:cs typeface="Times New Roman" panose="02020603050405020304" pitchFamily="18" charset="0"/>
              </a:rPr>
              <a:t> Beam and Blockage Prediction Using Sub-6GHz Channels. In arXiv:1910.02900v1 [cs.IT]2019</a:t>
            </a:r>
          </a:p>
          <a:p>
            <a:pPr marL="0" indent="0">
              <a:buNone/>
            </a:pPr>
            <a:r>
              <a:rPr lang="en-IN" sz="1400" dirty="0">
                <a:latin typeface="Times New Roman" panose="02020603050405020304" pitchFamily="18" charset="0"/>
                <a:cs typeface="Times New Roman" panose="02020603050405020304" pitchFamily="18" charset="0"/>
              </a:rPr>
              <a:t>3. </a:t>
            </a:r>
            <a:r>
              <a:rPr lang="en-US" sz="1400" dirty="0">
                <a:latin typeface="Times New Roman" panose="02020603050405020304" pitchFamily="18" charset="0"/>
                <a:cs typeface="Times New Roman" panose="02020603050405020304" pitchFamily="18" charset="0"/>
              </a:rPr>
              <a:t>Muhammad </a:t>
            </a:r>
            <a:r>
              <a:rPr lang="en-US" sz="1400" dirty="0" err="1">
                <a:latin typeface="Times New Roman" panose="02020603050405020304" pitchFamily="18" charset="0"/>
                <a:cs typeface="Times New Roman" panose="02020603050405020304" pitchFamily="18" charset="0"/>
              </a:rPr>
              <a:t>Alrabeiah,Andrew</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Hredzak</a:t>
            </a:r>
            <a:r>
              <a:rPr lang="en-US" sz="1400" dirty="0">
                <a:latin typeface="Times New Roman" panose="02020603050405020304" pitchFamily="18" charset="0"/>
                <a:cs typeface="Times New Roman" panose="02020603050405020304" pitchFamily="18" charset="0"/>
              </a:rPr>
              <a:t> and Ahmed </a:t>
            </a:r>
            <a:r>
              <a:rPr lang="en-US" sz="1400" dirty="0" err="1">
                <a:latin typeface="Times New Roman" panose="02020603050405020304" pitchFamily="18" charset="0"/>
                <a:cs typeface="Times New Roman" panose="02020603050405020304" pitchFamily="18" charset="0"/>
              </a:rPr>
              <a:t>Alkhateeb</a:t>
            </a:r>
            <a:r>
              <a:rPr lang="en-IN" sz="1400"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Millimeter Wave Base Stations with Cameras: Vision Aided Beam and Blockage Prediction. In arXiv:1911.06255v2 [cs.IT] 2019</a:t>
            </a:r>
          </a:p>
          <a:p>
            <a:pPr marL="0" indent="0">
              <a:buNone/>
            </a:pPr>
            <a:r>
              <a:rPr lang="en-IN" sz="1400" dirty="0">
                <a:latin typeface="Times New Roman" panose="02020603050405020304" pitchFamily="18" charset="0"/>
                <a:cs typeface="Times New Roman" panose="02020603050405020304" pitchFamily="18" charset="0"/>
              </a:rPr>
              <a:t>4. </a:t>
            </a:r>
            <a:r>
              <a:rPr lang="en-US" sz="1400" dirty="0" err="1">
                <a:latin typeface="Times New Roman" panose="02020603050405020304" pitchFamily="18" charset="0"/>
                <a:cs typeface="Times New Roman" panose="02020603050405020304" pitchFamily="18" charset="0"/>
              </a:rPr>
              <a:t>Hao</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Luo,Umut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Demirhan</a:t>
            </a:r>
            <a:r>
              <a:rPr lang="en-US" sz="1400" dirty="0">
                <a:latin typeface="Times New Roman" panose="02020603050405020304" pitchFamily="18" charset="0"/>
                <a:cs typeface="Times New Roman" panose="02020603050405020304" pitchFamily="18" charset="0"/>
              </a:rPr>
              <a:t> and Ahmed </a:t>
            </a:r>
            <a:r>
              <a:rPr lang="en-US" sz="1400" dirty="0" err="1">
                <a:latin typeface="Times New Roman" panose="02020603050405020304" pitchFamily="18" charset="0"/>
                <a:cs typeface="Times New Roman" panose="02020603050405020304" pitchFamily="18" charset="0"/>
              </a:rPr>
              <a:t>AlkhateebMillimeter</a:t>
            </a:r>
            <a:r>
              <a:rPr lang="en-US" sz="1400" dirty="0">
                <a:latin typeface="Times New Roman" panose="02020603050405020304" pitchFamily="18" charset="0"/>
                <a:cs typeface="Times New Roman" panose="02020603050405020304" pitchFamily="18" charset="0"/>
              </a:rPr>
              <a:t> Wave V2V Beam Tracking using Radar: Algorithms and Real-World Demonstration . In arXiv:2308.01558v2 [</a:t>
            </a:r>
            <a:r>
              <a:rPr lang="en-US" sz="1400" dirty="0" err="1">
                <a:latin typeface="Times New Roman" panose="02020603050405020304" pitchFamily="18" charset="0"/>
                <a:cs typeface="Times New Roman" panose="02020603050405020304" pitchFamily="18" charset="0"/>
              </a:rPr>
              <a:t>eess.SP</a:t>
            </a:r>
            <a:r>
              <a:rPr lang="en-US" sz="1400" dirty="0">
                <a:latin typeface="Times New Roman" panose="02020603050405020304" pitchFamily="18" charset="0"/>
                <a:cs typeface="Times New Roman" panose="02020603050405020304" pitchFamily="18" charset="0"/>
              </a:rPr>
              <a:t>] 2023</a:t>
            </a:r>
          </a:p>
          <a:p>
            <a:pPr marL="0" indent="0">
              <a:buNone/>
            </a:pPr>
            <a:r>
              <a:rPr lang="en-IN" sz="1600" dirty="0">
                <a:latin typeface="Times New Roman" panose="02020603050405020304" pitchFamily="18" charset="0"/>
                <a:cs typeface="Times New Roman" panose="02020603050405020304" pitchFamily="18" charset="0"/>
              </a:rPr>
              <a:t>5. </a:t>
            </a:r>
            <a:r>
              <a:rPr lang="en-US" sz="1600" dirty="0">
                <a:latin typeface="Times New Roman" panose="02020603050405020304" pitchFamily="18" charset="0"/>
                <a:cs typeface="Times New Roman" panose="02020603050405020304" pitchFamily="18" charset="0"/>
              </a:rPr>
              <a:t>Hao Ye ,Geoffrey Ye Li and </a:t>
            </a:r>
            <a:r>
              <a:rPr lang="en-US" sz="1600" dirty="0" err="1">
                <a:latin typeface="Times New Roman" panose="02020603050405020304" pitchFamily="18" charset="0"/>
                <a:cs typeface="Times New Roman" panose="02020603050405020304" pitchFamily="18" charset="0"/>
              </a:rPr>
              <a:t>Biing</a:t>
            </a:r>
            <a:r>
              <a:rPr lang="en-US" sz="1600" dirty="0">
                <a:latin typeface="Times New Roman" panose="02020603050405020304" pitchFamily="18" charset="0"/>
                <a:cs typeface="Times New Roman" panose="02020603050405020304" pitchFamily="18" charset="0"/>
              </a:rPr>
              <a:t>-Hwang Fred </a:t>
            </a:r>
            <a:r>
              <a:rPr lang="en-US" sz="1600" dirty="0" err="1">
                <a:latin typeface="Times New Roman" panose="02020603050405020304" pitchFamily="18" charset="0"/>
                <a:cs typeface="Times New Roman" panose="02020603050405020304" pitchFamily="18" charset="0"/>
              </a:rPr>
              <a:t>Juang</a:t>
            </a:r>
            <a:r>
              <a:rPr lang="en-IN"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Deep Reinforcement Learning Based Resource Allocation for V2V Communications. In IEEE transactions on vehicular technology </a:t>
            </a:r>
            <a:r>
              <a:rPr lang="en-IN" sz="1600" dirty="0">
                <a:latin typeface="Times New Roman" panose="02020603050405020304" pitchFamily="18" charset="0"/>
                <a:cs typeface="Times New Roman" panose="02020603050405020304" pitchFamily="18" charset="0"/>
              </a:rPr>
              <a:t>Letters, </a:t>
            </a:r>
            <a:r>
              <a:rPr lang="en-US" sz="1600" dirty="0">
                <a:latin typeface="Times New Roman" panose="02020603050405020304" pitchFamily="18" charset="0"/>
                <a:cs typeface="Times New Roman" panose="02020603050405020304" pitchFamily="18" charset="0"/>
              </a:rPr>
              <a:t>2019.</a:t>
            </a:r>
          </a:p>
          <a:p>
            <a:pPr marL="0" indent="0">
              <a:buNone/>
            </a:pPr>
            <a:r>
              <a:rPr lang="en-IN" sz="1600" dirty="0">
                <a:latin typeface="Times New Roman" panose="02020603050405020304" pitchFamily="18" charset="0"/>
                <a:cs typeface="Times New Roman" panose="02020603050405020304" pitchFamily="18" charset="0"/>
              </a:rPr>
              <a:t>6. A. </a:t>
            </a:r>
            <a:r>
              <a:rPr lang="en-IN" sz="1600" dirty="0" err="1">
                <a:latin typeface="Times New Roman" panose="02020603050405020304" pitchFamily="18" charset="0"/>
                <a:cs typeface="Times New Roman" panose="02020603050405020304" pitchFamily="18" charset="0"/>
              </a:rPr>
              <a:t>Alkhateeb</a:t>
            </a:r>
            <a:r>
              <a:rPr lang="en-IN" sz="1600" dirty="0">
                <a:latin typeface="Times New Roman" panose="02020603050405020304" pitchFamily="18" charset="0"/>
                <a:cs typeface="Times New Roman" panose="02020603050405020304" pitchFamily="18" charset="0"/>
              </a:rPr>
              <a:t>, G. Charan, T. Osman, A. </a:t>
            </a:r>
            <a:r>
              <a:rPr lang="en-IN" sz="1600" dirty="0" err="1">
                <a:latin typeface="Times New Roman" panose="02020603050405020304" pitchFamily="18" charset="0"/>
                <a:cs typeface="Times New Roman" panose="02020603050405020304" pitchFamily="18" charset="0"/>
              </a:rPr>
              <a:t>Hredzak</a:t>
            </a:r>
            <a:r>
              <a:rPr lang="en-IN" sz="1600" dirty="0">
                <a:latin typeface="Times New Roman" panose="02020603050405020304" pitchFamily="18" charset="0"/>
                <a:cs typeface="Times New Roman" panose="02020603050405020304" pitchFamily="18" charset="0"/>
              </a:rPr>
              <a:t>, J. </a:t>
            </a:r>
            <a:r>
              <a:rPr lang="en-IN" sz="1600" dirty="0" err="1">
                <a:latin typeface="Times New Roman" panose="02020603050405020304" pitchFamily="18" charset="0"/>
                <a:cs typeface="Times New Roman" panose="02020603050405020304" pitchFamily="18" charset="0"/>
              </a:rPr>
              <a:t>Morais</a:t>
            </a:r>
            <a:r>
              <a:rPr lang="en-IN" sz="1600" dirty="0">
                <a:latin typeface="Times New Roman" panose="02020603050405020304" pitchFamily="18" charset="0"/>
                <a:cs typeface="Times New Roman" panose="02020603050405020304" pitchFamily="18" charset="0"/>
              </a:rPr>
              <a:t>, U. </a:t>
            </a:r>
            <a:r>
              <a:rPr lang="en-IN" sz="1600" dirty="0" err="1">
                <a:latin typeface="Times New Roman" panose="02020603050405020304" pitchFamily="18" charset="0"/>
                <a:cs typeface="Times New Roman" panose="02020603050405020304" pitchFamily="18" charset="0"/>
              </a:rPr>
              <a:t>Demirhan</a:t>
            </a:r>
            <a:r>
              <a:rPr lang="en-IN" sz="1600" dirty="0">
                <a:latin typeface="Times New Roman" panose="02020603050405020304" pitchFamily="18" charset="0"/>
                <a:cs typeface="Times New Roman" panose="02020603050405020304" pitchFamily="18" charset="0"/>
              </a:rPr>
              <a:t>, and N. Srinivas, “</a:t>
            </a:r>
            <a:r>
              <a:rPr lang="en-IN" sz="1600" dirty="0" err="1">
                <a:latin typeface="Times New Roman" panose="02020603050405020304" pitchFamily="18" charset="0"/>
                <a:cs typeface="Times New Roman" panose="02020603050405020304" pitchFamily="18" charset="0"/>
              </a:rPr>
              <a:t>Deepsense</a:t>
            </a:r>
            <a:r>
              <a:rPr lang="en-IN" sz="1600" dirty="0">
                <a:latin typeface="Times New Roman" panose="02020603050405020304" pitchFamily="18" charset="0"/>
                <a:cs typeface="Times New Roman" panose="02020603050405020304" pitchFamily="18" charset="0"/>
              </a:rPr>
              <a:t> 6G: A large-scale real-world multi-modal sensing and communication dataset,” IEEE Communications Magazine, pp. 1–7, 2023.</a:t>
            </a:r>
            <a:endParaRPr lang="en-US" sz="1600" dirty="0">
              <a:latin typeface="Times New Roman" panose="02020603050405020304" pitchFamily="18" charset="0"/>
              <a:cs typeface="Times New Roman" panose="02020603050405020304" pitchFamily="18" charset="0"/>
            </a:endParaRPr>
          </a:p>
          <a:p>
            <a:pPr algn="just"/>
            <a:endParaRPr lang="en-US" sz="16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endParaRPr lang="en-US" sz="11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pPr algn="just"/>
            <a:endParaRPr lang="en-US" sz="2400" b="0"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marL="0" indent="0" algn="just">
              <a:buNone/>
            </a:pPr>
            <a:endParaRPr lang="en-IN"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A0A7D83-CB39-C45A-0CDC-A1F0672B783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28427" y="316050"/>
            <a:ext cx="1066540" cy="1058591"/>
          </a:xfrm>
          <a:prstGeom prst="rect">
            <a:avLst/>
          </a:prstGeom>
        </p:spPr>
      </p:pic>
      <p:pic>
        <p:nvPicPr>
          <p:cNvPr id="5" name="Picture 7">
            <a:extLst>
              <a:ext uri="{FF2B5EF4-FFF2-40B4-BE49-F238E27FC236}">
                <a16:creationId xmlns:a16="http://schemas.microsoft.com/office/drawing/2014/main" id="{140DC3E6-B68B-8BBD-B931-3976036D4709}"/>
              </a:ext>
            </a:extLst>
          </p:cNvPr>
          <p:cNvPicPr>
            <a:picLocks noChangeAspect="1"/>
          </p:cNvPicPr>
          <p:nvPr/>
        </p:nvPicPr>
        <p:blipFill>
          <a:blip r:embed="rId4"/>
          <a:stretch>
            <a:fillRect/>
          </a:stretch>
        </p:blipFill>
        <p:spPr>
          <a:xfrm>
            <a:off x="10264208" y="175418"/>
            <a:ext cx="1638850" cy="1112406"/>
          </a:xfrm>
          <a:prstGeom prst="rect">
            <a:avLst/>
          </a:prstGeom>
        </p:spPr>
      </p:pic>
      <p:sp>
        <p:nvSpPr>
          <p:cNvPr id="6" name="Slide Number Placeholder 5">
            <a:extLst>
              <a:ext uri="{FF2B5EF4-FFF2-40B4-BE49-F238E27FC236}">
                <a16:creationId xmlns:a16="http://schemas.microsoft.com/office/drawing/2014/main" id="{9EF4CA69-7C7E-96C5-BF84-808FA2E016F5}"/>
              </a:ext>
            </a:extLst>
          </p:cNvPr>
          <p:cNvSpPr>
            <a:spLocks noGrp="1"/>
          </p:cNvSpPr>
          <p:nvPr>
            <p:ph type="sldNum" sz="quarter" idx="12"/>
          </p:nvPr>
        </p:nvSpPr>
        <p:spPr>
          <a:xfrm>
            <a:off x="0" y="6492876"/>
            <a:ext cx="12191999" cy="365123"/>
          </a:xfrm>
        </p:spPr>
        <p:txBody>
          <a:bodyPr/>
          <a:lstStyle/>
          <a:p>
            <a:pPr algn="ctr"/>
            <a:fld id="{5CE5F96C-1EE9-C842-AFB1-BA1DA729A036}" type="slidenum">
              <a:rPr lang="en-US" sz="1600" b="1" smtClean="0">
                <a:solidFill>
                  <a:schemeClr val="tx1"/>
                </a:solidFill>
              </a:rPr>
              <a:pPr algn="ctr"/>
              <a:t>40</a:t>
            </a:fld>
            <a:endParaRPr lang="en-US" sz="1600" b="1" dirty="0">
              <a:solidFill>
                <a:schemeClr val="tx1"/>
              </a:solidFill>
            </a:endParaRPr>
          </a:p>
        </p:txBody>
      </p:sp>
    </p:spTree>
    <p:extLst>
      <p:ext uri="{BB962C8B-B14F-4D97-AF65-F5344CB8AC3E}">
        <p14:creationId xmlns:p14="http://schemas.microsoft.com/office/powerpoint/2010/main" val="10131067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3EBC61-DEF8-868E-1899-ED8722659749}"/>
              </a:ext>
            </a:extLst>
          </p:cNvPr>
          <p:cNvSpPr txBox="1"/>
          <p:nvPr/>
        </p:nvSpPr>
        <p:spPr>
          <a:xfrm>
            <a:off x="387458" y="2844225"/>
            <a:ext cx="10647335"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THANK YOU</a:t>
            </a:r>
          </a:p>
        </p:txBody>
      </p:sp>
      <p:pic>
        <p:nvPicPr>
          <p:cNvPr id="3" name="Picture 2">
            <a:extLst>
              <a:ext uri="{FF2B5EF4-FFF2-40B4-BE49-F238E27FC236}">
                <a16:creationId xmlns:a16="http://schemas.microsoft.com/office/drawing/2014/main" id="{DA481A54-7071-6562-4B36-7C9C86800882}"/>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28427" y="292115"/>
            <a:ext cx="1066540" cy="1058591"/>
          </a:xfrm>
          <a:prstGeom prst="rect">
            <a:avLst/>
          </a:prstGeom>
        </p:spPr>
      </p:pic>
      <p:pic>
        <p:nvPicPr>
          <p:cNvPr id="4" name="Picture 7">
            <a:extLst>
              <a:ext uri="{FF2B5EF4-FFF2-40B4-BE49-F238E27FC236}">
                <a16:creationId xmlns:a16="http://schemas.microsoft.com/office/drawing/2014/main" id="{50C83D92-90E7-DA09-2FCD-83D10043F856}"/>
              </a:ext>
            </a:extLst>
          </p:cNvPr>
          <p:cNvPicPr>
            <a:picLocks noChangeAspect="1"/>
          </p:cNvPicPr>
          <p:nvPr/>
        </p:nvPicPr>
        <p:blipFill>
          <a:blip r:embed="rId4"/>
          <a:stretch>
            <a:fillRect/>
          </a:stretch>
        </p:blipFill>
        <p:spPr>
          <a:xfrm>
            <a:off x="10215368" y="238300"/>
            <a:ext cx="1638850" cy="1112406"/>
          </a:xfrm>
          <a:prstGeom prst="rect">
            <a:avLst/>
          </a:prstGeom>
        </p:spPr>
      </p:pic>
      <p:sp>
        <p:nvSpPr>
          <p:cNvPr id="5" name="Slide Number Placeholder 4">
            <a:extLst>
              <a:ext uri="{FF2B5EF4-FFF2-40B4-BE49-F238E27FC236}">
                <a16:creationId xmlns:a16="http://schemas.microsoft.com/office/drawing/2014/main" id="{EC835B32-DBF5-EB94-D1D6-EBE76FC6017E}"/>
              </a:ext>
            </a:extLst>
          </p:cNvPr>
          <p:cNvSpPr>
            <a:spLocks noGrp="1"/>
          </p:cNvSpPr>
          <p:nvPr>
            <p:ph type="sldNum" sz="quarter" idx="12"/>
          </p:nvPr>
        </p:nvSpPr>
        <p:spPr>
          <a:xfrm>
            <a:off x="3352800" y="6382984"/>
            <a:ext cx="2743200" cy="365125"/>
          </a:xfrm>
        </p:spPr>
        <p:txBody>
          <a:bodyPr/>
          <a:lstStyle/>
          <a:p>
            <a:fld id="{5CE5F96C-1EE9-C842-AFB1-BA1DA729A036}" type="slidenum">
              <a:rPr lang="en-US" sz="1600" b="1" smtClean="0">
                <a:solidFill>
                  <a:schemeClr val="tx1"/>
                </a:solidFill>
              </a:rPr>
              <a:t>41</a:t>
            </a:fld>
            <a:endParaRPr lang="en-US" sz="1600" b="1" dirty="0">
              <a:solidFill>
                <a:schemeClr val="tx1"/>
              </a:solidFill>
            </a:endParaRPr>
          </a:p>
        </p:txBody>
      </p:sp>
    </p:spTree>
    <p:extLst>
      <p:ext uri="{BB962C8B-B14F-4D97-AF65-F5344CB8AC3E}">
        <p14:creationId xmlns:p14="http://schemas.microsoft.com/office/powerpoint/2010/main" val="1088649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BBDB7D-2CEB-795A-82BE-A0BB81B656D3}"/>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9297346-653B-477C-E13D-0CF6DC724688}"/>
              </a:ext>
            </a:extLst>
          </p:cNvPr>
          <p:cNvSpPr>
            <a:spLocks noGrp="1"/>
          </p:cNvSpPr>
          <p:nvPr>
            <p:ph type="sldNum" sz="quarter" idx="12"/>
          </p:nvPr>
        </p:nvSpPr>
        <p:spPr>
          <a:xfrm>
            <a:off x="-16214" y="6614809"/>
            <a:ext cx="12192000" cy="243191"/>
          </a:xfrm>
        </p:spPr>
        <p:txBody>
          <a:bodyPr/>
          <a:lstStyle/>
          <a:p>
            <a:pPr algn="ctr"/>
            <a:fld id="{5CE5F96C-1EE9-C842-AFB1-BA1DA729A036}" type="slidenum">
              <a:rPr lang="en-US" sz="1600" b="1" smtClean="0">
                <a:solidFill>
                  <a:schemeClr val="tx1"/>
                </a:solidFill>
              </a:rPr>
              <a:pPr algn="ctr"/>
              <a:t>5</a:t>
            </a:fld>
            <a:endParaRPr lang="en-US" sz="1600" b="1" dirty="0">
              <a:solidFill>
                <a:schemeClr val="tx1"/>
              </a:solidFill>
            </a:endParaRPr>
          </a:p>
        </p:txBody>
      </p:sp>
      <p:pic>
        <p:nvPicPr>
          <p:cNvPr id="3" name="Picture 2">
            <a:extLst>
              <a:ext uri="{FF2B5EF4-FFF2-40B4-BE49-F238E27FC236}">
                <a16:creationId xmlns:a16="http://schemas.microsoft.com/office/drawing/2014/main" id="{340019BF-770C-20CB-CA69-B537DCC4D02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23218" y="141840"/>
            <a:ext cx="1069689" cy="987749"/>
          </a:xfrm>
          <a:prstGeom prst="rect">
            <a:avLst/>
          </a:prstGeom>
        </p:spPr>
      </p:pic>
      <p:pic>
        <p:nvPicPr>
          <p:cNvPr id="5" name="Picture 7">
            <a:extLst>
              <a:ext uri="{FF2B5EF4-FFF2-40B4-BE49-F238E27FC236}">
                <a16:creationId xmlns:a16="http://schemas.microsoft.com/office/drawing/2014/main" id="{B7827DA3-D667-78D4-FAC2-84DE5DF90A5B}"/>
              </a:ext>
            </a:extLst>
          </p:cNvPr>
          <p:cNvPicPr>
            <a:picLocks noChangeAspect="1"/>
          </p:cNvPicPr>
          <p:nvPr/>
        </p:nvPicPr>
        <p:blipFill>
          <a:blip r:embed="rId4"/>
          <a:stretch>
            <a:fillRect/>
          </a:stretch>
        </p:blipFill>
        <p:spPr>
          <a:xfrm>
            <a:off x="10267450" y="101749"/>
            <a:ext cx="1638850" cy="1067932"/>
          </a:xfrm>
          <a:prstGeom prst="rect">
            <a:avLst/>
          </a:prstGeom>
        </p:spPr>
      </p:pic>
      <p:sp>
        <p:nvSpPr>
          <p:cNvPr id="6" name="TextBox 5">
            <a:extLst>
              <a:ext uri="{FF2B5EF4-FFF2-40B4-BE49-F238E27FC236}">
                <a16:creationId xmlns:a16="http://schemas.microsoft.com/office/drawing/2014/main" id="{4792CAF2-705C-42AE-5EBE-BDDF84860C96}"/>
              </a:ext>
            </a:extLst>
          </p:cNvPr>
          <p:cNvSpPr txBox="1"/>
          <p:nvPr/>
        </p:nvSpPr>
        <p:spPr>
          <a:xfrm>
            <a:off x="-16214" y="184903"/>
            <a:ext cx="12192000" cy="707886"/>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LITERATURE</a:t>
            </a:r>
            <a:r>
              <a:rPr lang="en-US" sz="1800" b="1" dirty="0">
                <a:latin typeface="Times New Roman" panose="02020603050405020304" pitchFamily="18" charset="0"/>
                <a:cs typeface="Times New Roman" panose="02020603050405020304" pitchFamily="18" charset="0"/>
              </a:rPr>
              <a:t>  </a:t>
            </a:r>
            <a:r>
              <a:rPr lang="en-US" sz="4000" b="1" dirty="0">
                <a:latin typeface="Times New Roman" panose="02020603050405020304" pitchFamily="18" charset="0"/>
                <a:cs typeface="Times New Roman" panose="02020603050405020304" pitchFamily="18" charset="0"/>
              </a:rPr>
              <a:t>SURVEY (</a:t>
            </a:r>
            <a:r>
              <a:rPr lang="en-US" sz="4000" b="1" dirty="0" err="1">
                <a:latin typeface="Times New Roman" panose="02020603050405020304" pitchFamily="18" charset="0"/>
                <a:cs typeface="Times New Roman" panose="02020603050405020304" pitchFamily="18" charset="0"/>
              </a:rPr>
              <a:t>Cntd</a:t>
            </a:r>
            <a:r>
              <a:rPr lang="en-US" sz="4000" b="1" dirty="0">
                <a:latin typeface="Times New Roman" panose="02020603050405020304" pitchFamily="18" charset="0"/>
                <a:cs typeface="Times New Roman" panose="02020603050405020304" pitchFamily="18" charset="0"/>
              </a:rPr>
              <a:t>.)</a:t>
            </a:r>
          </a:p>
        </p:txBody>
      </p:sp>
      <p:graphicFrame>
        <p:nvGraphicFramePr>
          <p:cNvPr id="7" name="Table 7">
            <a:extLst>
              <a:ext uri="{FF2B5EF4-FFF2-40B4-BE49-F238E27FC236}">
                <a16:creationId xmlns:a16="http://schemas.microsoft.com/office/drawing/2014/main" id="{9D4BB008-48F8-68A0-226E-FCB41B391ABA}"/>
              </a:ext>
            </a:extLst>
          </p:cNvPr>
          <p:cNvGraphicFramePr>
            <a:graphicFrameLocks noGrp="1"/>
          </p:cNvGraphicFramePr>
          <p:nvPr>
            <p:extLst>
              <p:ext uri="{D42A27DB-BD31-4B8C-83A1-F6EECF244321}">
                <p14:modId xmlns:p14="http://schemas.microsoft.com/office/powerpoint/2010/main" val="3243491086"/>
              </p:ext>
            </p:extLst>
          </p:nvPr>
        </p:nvGraphicFramePr>
        <p:xfrm>
          <a:off x="16214" y="1338366"/>
          <a:ext cx="12192001" cy="5212080"/>
        </p:xfrm>
        <a:graphic>
          <a:graphicData uri="http://schemas.openxmlformats.org/drawingml/2006/table">
            <a:tbl>
              <a:tblPr firstRow="1" bandRow="1">
                <a:tableStyleId>{5C22544A-7EE6-4342-B048-85BDC9FD1C3A}</a:tableStyleId>
              </a:tblPr>
              <a:tblGrid>
                <a:gridCol w="1258109">
                  <a:extLst>
                    <a:ext uri="{9D8B030D-6E8A-4147-A177-3AD203B41FA5}">
                      <a16:colId xmlns:a16="http://schemas.microsoft.com/office/drawing/2014/main" val="3844191268"/>
                    </a:ext>
                  </a:extLst>
                </a:gridCol>
                <a:gridCol w="2227634">
                  <a:extLst>
                    <a:ext uri="{9D8B030D-6E8A-4147-A177-3AD203B41FA5}">
                      <a16:colId xmlns:a16="http://schemas.microsoft.com/office/drawing/2014/main" val="3534324754"/>
                    </a:ext>
                  </a:extLst>
                </a:gridCol>
                <a:gridCol w="2577830">
                  <a:extLst>
                    <a:ext uri="{9D8B030D-6E8A-4147-A177-3AD203B41FA5}">
                      <a16:colId xmlns:a16="http://schemas.microsoft.com/office/drawing/2014/main" val="49156446"/>
                    </a:ext>
                  </a:extLst>
                </a:gridCol>
                <a:gridCol w="2597285">
                  <a:extLst>
                    <a:ext uri="{9D8B030D-6E8A-4147-A177-3AD203B41FA5}">
                      <a16:colId xmlns:a16="http://schemas.microsoft.com/office/drawing/2014/main" val="2518480225"/>
                    </a:ext>
                  </a:extLst>
                </a:gridCol>
                <a:gridCol w="3531143">
                  <a:extLst>
                    <a:ext uri="{9D8B030D-6E8A-4147-A177-3AD203B41FA5}">
                      <a16:colId xmlns:a16="http://schemas.microsoft.com/office/drawing/2014/main" val="1838325509"/>
                    </a:ext>
                  </a:extLst>
                </a:gridCol>
              </a:tblGrid>
              <a:tr h="1125821">
                <a:tc>
                  <a:txBody>
                    <a:bodyPr/>
                    <a:lstStyle/>
                    <a:p>
                      <a:pPr algn="ctr"/>
                      <a:r>
                        <a:rPr lang="en-US" dirty="0">
                          <a:latin typeface="Times New Roman" panose="02020603050405020304" pitchFamily="18" charset="0"/>
                          <a:cs typeface="Times New Roman" panose="02020603050405020304" pitchFamily="18" charset="0"/>
                        </a:rPr>
                        <a:t>S.NO</a:t>
                      </a:r>
                    </a:p>
                  </a:txBody>
                  <a:tcPr/>
                </a:tc>
                <a:tc>
                  <a:txBody>
                    <a:bodyPr/>
                    <a:lstStyle/>
                    <a:p>
                      <a:pPr algn="ctr"/>
                      <a:r>
                        <a:rPr lang="en-US" dirty="0">
                          <a:latin typeface="Times New Roman" panose="02020603050405020304" pitchFamily="18" charset="0"/>
                          <a:cs typeface="Times New Roman" panose="02020603050405020304" pitchFamily="18" charset="0"/>
                        </a:rPr>
                        <a:t>AUTHOR</a:t>
                      </a:r>
                    </a:p>
                  </a:txBody>
                  <a:tcPr/>
                </a:tc>
                <a:tc>
                  <a:txBody>
                    <a:bodyPr/>
                    <a:lstStyle/>
                    <a:p>
                      <a:pPr algn="ctr"/>
                      <a:r>
                        <a:rPr lang="en-US" dirty="0">
                          <a:latin typeface="Times New Roman" panose="02020603050405020304" pitchFamily="18" charset="0"/>
                          <a:cs typeface="Times New Roman" panose="02020603050405020304" pitchFamily="18" charset="0"/>
                        </a:rPr>
                        <a:t>TITLE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JOURNAL / CONFERENCE / PUBLISHER / YEAR</a:t>
                      </a:r>
                    </a:p>
                    <a:p>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SIGNIFICANT CONTRIBUTION</a:t>
                      </a:r>
                    </a:p>
                  </a:txBody>
                  <a:tcPr/>
                </a:tc>
                <a:extLst>
                  <a:ext uri="{0D108BD9-81ED-4DB2-BD59-A6C34878D82A}">
                    <a16:rowId xmlns:a16="http://schemas.microsoft.com/office/drawing/2014/main" val="2668883185"/>
                  </a:ext>
                </a:extLst>
              </a:tr>
              <a:tr h="1905236">
                <a:tc>
                  <a:txBody>
                    <a:bodyPr/>
                    <a:lstStyle/>
                    <a:p>
                      <a:r>
                        <a:rPr lang="en-US" dirty="0">
                          <a:latin typeface="Times New Roman" panose="02020603050405020304" pitchFamily="18" charset="0"/>
                          <a:cs typeface="Times New Roman" panose="02020603050405020304" pitchFamily="18" charset="0"/>
                        </a:rPr>
                        <a:t>3</a:t>
                      </a:r>
                    </a:p>
                  </a:txBody>
                  <a:tcPr/>
                </a:tc>
                <a:tc>
                  <a:txBody>
                    <a:bodyPr/>
                    <a:lstStyle/>
                    <a:p>
                      <a:r>
                        <a:rPr lang="en-US" dirty="0">
                          <a:latin typeface="Times New Roman" panose="02020603050405020304" pitchFamily="18" charset="0"/>
                          <a:cs typeface="Times New Roman" panose="02020603050405020304" pitchFamily="18" charset="0"/>
                        </a:rPr>
                        <a:t>Muhammad </a:t>
                      </a:r>
                      <a:r>
                        <a:rPr lang="en-US" dirty="0" err="1">
                          <a:latin typeface="Times New Roman" panose="02020603050405020304" pitchFamily="18" charset="0"/>
                          <a:cs typeface="Times New Roman" panose="02020603050405020304" pitchFamily="18" charset="0"/>
                        </a:rPr>
                        <a:t>Alrabeiah</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Andrew </a:t>
                      </a:r>
                      <a:r>
                        <a:rPr lang="en-US" dirty="0" err="1">
                          <a:latin typeface="Times New Roman" panose="02020603050405020304" pitchFamily="18" charset="0"/>
                          <a:cs typeface="Times New Roman" panose="02020603050405020304" pitchFamily="18" charset="0"/>
                        </a:rPr>
                        <a:t>Hredzak</a:t>
                      </a:r>
                      <a:r>
                        <a:rPr lang="en-US" dirty="0">
                          <a:latin typeface="Times New Roman" panose="02020603050405020304" pitchFamily="18" charset="0"/>
                          <a:cs typeface="Times New Roman" panose="02020603050405020304" pitchFamily="18" charset="0"/>
                        </a:rPr>
                        <a:t> Ahmed </a:t>
                      </a:r>
                      <a:r>
                        <a:rPr lang="en-US" dirty="0" err="1">
                          <a:latin typeface="Times New Roman" panose="02020603050405020304" pitchFamily="18" charset="0"/>
                          <a:cs typeface="Times New Roman" panose="02020603050405020304" pitchFamily="18" charset="0"/>
                        </a:rPr>
                        <a:t>Alkhateeb</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Millimeter Wave Base Stations with Cameras: Vision Aided Beam and Blockage Prediction</a:t>
                      </a:r>
                    </a:p>
                  </a:txBody>
                  <a:tcPr/>
                </a:tc>
                <a:tc>
                  <a:txBody>
                    <a:bodyPr/>
                    <a:lstStyle/>
                    <a:p>
                      <a:r>
                        <a:rPr lang="en-US" sz="1800" kern="1200" dirty="0">
                          <a:solidFill>
                            <a:schemeClr val="dk1"/>
                          </a:solidFill>
                          <a:latin typeface="Times New Roman" panose="02020603050405020304" pitchFamily="18" charset="0"/>
                          <a:ea typeface="+mn-ea"/>
                          <a:cs typeface="Times New Roman" panose="02020603050405020304" pitchFamily="18" charset="0"/>
                        </a:rPr>
                        <a:t>IEEE Vehicular Technology Conference </a:t>
                      </a:r>
                      <a:r>
                        <a:rPr lang="en-US" b="1" dirty="0">
                          <a:latin typeface="Times New Roman" panose="02020603050405020304" pitchFamily="18" charset="0"/>
                          <a:cs typeface="Times New Roman" panose="02020603050405020304" pitchFamily="18" charset="0"/>
                        </a:rPr>
                        <a:t>YEAR</a:t>
                      </a:r>
                      <a:r>
                        <a:rPr lang="en-US" dirty="0">
                          <a:latin typeface="Times New Roman" panose="02020603050405020304" pitchFamily="18" charset="0"/>
                          <a:cs typeface="Times New Roman" panose="02020603050405020304" pitchFamily="18" charset="0"/>
                        </a:rPr>
                        <a:t>:2019</a:t>
                      </a:r>
                    </a:p>
                  </a:txBody>
                  <a:tcPr/>
                </a:tc>
                <a:tc>
                  <a:txBody>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Investigates vision for </a:t>
                      </a:r>
                      <a:r>
                        <a:rPr lang="en-US" dirty="0" err="1">
                          <a:latin typeface="Times New Roman" panose="02020603050405020304" pitchFamily="18" charset="0"/>
                          <a:cs typeface="Times New Roman" panose="02020603050405020304" pitchFamily="18" charset="0"/>
                        </a:rPr>
                        <a:t>mmWave</a:t>
                      </a:r>
                      <a:r>
                        <a:rPr lang="en-US" dirty="0">
                          <a:latin typeface="Times New Roman" panose="02020603050405020304" pitchFamily="18" charset="0"/>
                          <a:cs typeface="Times New Roman" panose="02020603050405020304" pitchFamily="18" charset="0"/>
                        </a:rPr>
                        <a:t> communication challenges in 5G+.</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Suggests using base station cameras for beam selection and prediction, yielding high accuracy with minimal overhead.</a:t>
                      </a:r>
                      <a:endParaRPr lang="en-US" sz="1800" b="0" i="0" kern="1200" dirty="0">
                        <a:solidFill>
                          <a:schemeClr val="dk1"/>
                        </a:solidFill>
                        <a:effectLst/>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636955390"/>
                  </a:ext>
                </a:extLst>
              </a:tr>
              <a:tr h="1628570">
                <a:tc>
                  <a:txBody>
                    <a:bodyPr/>
                    <a:lstStyle/>
                    <a:p>
                      <a:r>
                        <a:rPr lang="en-US" dirty="0">
                          <a:latin typeface="Times New Roman" panose="02020603050405020304" pitchFamily="18" charset="0"/>
                          <a:cs typeface="Times New Roman" panose="02020603050405020304" pitchFamily="18" charset="0"/>
                        </a:rPr>
                        <a:t>4</a:t>
                      </a:r>
                    </a:p>
                  </a:txBody>
                  <a:tcPr/>
                </a:tc>
                <a:tc>
                  <a:txBody>
                    <a:bodyPr/>
                    <a:lstStyle/>
                    <a:p>
                      <a:r>
                        <a:rPr lang="en-US" dirty="0" err="1">
                          <a:latin typeface="Times New Roman" panose="02020603050405020304" pitchFamily="18" charset="0"/>
                          <a:cs typeface="Times New Roman" panose="02020603050405020304" pitchFamily="18" charset="0"/>
                        </a:rPr>
                        <a:t>Hao</a:t>
                      </a:r>
                      <a:r>
                        <a:rPr lang="en-US" dirty="0">
                          <a:latin typeface="Times New Roman" panose="02020603050405020304" pitchFamily="18" charset="0"/>
                          <a:cs typeface="Times New Roman" panose="02020603050405020304" pitchFamily="18" charset="0"/>
                        </a:rPr>
                        <a:t> Luo</a:t>
                      </a:r>
                    </a:p>
                    <a:p>
                      <a:r>
                        <a:rPr lang="en-US" dirty="0" err="1">
                          <a:latin typeface="Times New Roman" panose="02020603050405020304" pitchFamily="18" charset="0"/>
                          <a:cs typeface="Times New Roman" panose="02020603050405020304" pitchFamily="18" charset="0"/>
                        </a:rPr>
                        <a:t>Umut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Demirhan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Ahmed </a:t>
                      </a:r>
                      <a:r>
                        <a:rPr lang="en-US" dirty="0" err="1">
                          <a:latin typeface="Times New Roman" panose="02020603050405020304" pitchFamily="18" charset="0"/>
                          <a:cs typeface="Times New Roman" panose="02020603050405020304" pitchFamily="18" charset="0"/>
                        </a:rPr>
                        <a:t>Alkhateeb</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Millimeter Wave V2V Beam Tracking using Radar: Algorithms and Real-World Demonstration </a:t>
                      </a:r>
                    </a:p>
                  </a:txBody>
                  <a:tcPr/>
                </a:tc>
                <a:tc>
                  <a:txBody>
                    <a:bodyPr/>
                    <a:lstStyle/>
                    <a:p>
                      <a:r>
                        <a:rPr lang="en-US" dirty="0">
                          <a:latin typeface="Times New Roman" panose="02020603050405020304" pitchFamily="18" charset="0"/>
                          <a:cs typeface="Times New Roman" panose="02020603050405020304" pitchFamily="18" charset="0"/>
                        </a:rPr>
                        <a:t>31st European Signal Processing Conference (EUSIPCO)</a:t>
                      </a:r>
                    </a:p>
                    <a:p>
                      <a:r>
                        <a:rPr lang="en-US" b="1" dirty="0">
                          <a:latin typeface="Times New Roman" panose="02020603050405020304" pitchFamily="18" charset="0"/>
                          <a:cs typeface="Times New Roman" panose="02020603050405020304" pitchFamily="18" charset="0"/>
                        </a:rPr>
                        <a:t>YEAR</a:t>
                      </a:r>
                      <a:r>
                        <a:rPr lang="en-US" dirty="0">
                          <a:latin typeface="Times New Roman" panose="02020603050405020304" pitchFamily="18" charset="0"/>
                          <a:cs typeface="Times New Roman" panose="02020603050405020304" pitchFamily="18" charset="0"/>
                        </a:rPr>
                        <a:t>:2023</a:t>
                      </a:r>
                    </a:p>
                  </a:txBody>
                  <a:tcPr/>
                </a:tc>
                <a:tc>
                  <a:txBody>
                    <a:bodyPr/>
                    <a:lstStyle/>
                    <a:p>
                      <a:pPr marL="285750" indent="-285750" algn="just">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Investigates radar sensing for dynamic V2V communication.</a:t>
                      </a:r>
                    </a:p>
                    <a:p>
                      <a:pPr marL="285750" indent="-285750" algn="just">
                        <a:buFont typeface="Arial" panose="020B0604020202020204" pitchFamily="34" charset="0"/>
                        <a:buChar cha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Develops a beam-tracking framework combining radar and machine learning, showing potential for V2V beam management.</a:t>
                      </a:r>
                    </a:p>
                  </a:txBody>
                  <a:tcPr/>
                </a:tc>
                <a:extLst>
                  <a:ext uri="{0D108BD9-81ED-4DB2-BD59-A6C34878D82A}">
                    <a16:rowId xmlns:a16="http://schemas.microsoft.com/office/drawing/2014/main" val="3331863791"/>
                  </a:ext>
                </a:extLst>
              </a:tr>
            </a:tbl>
          </a:graphicData>
        </a:graphic>
      </p:graphicFrame>
    </p:spTree>
    <p:extLst>
      <p:ext uri="{BB962C8B-B14F-4D97-AF65-F5344CB8AC3E}">
        <p14:creationId xmlns:p14="http://schemas.microsoft.com/office/powerpoint/2010/main" val="2494712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4F4F8-21A9-0B55-3124-B5FDA294BFE2}"/>
              </a:ext>
            </a:extLst>
          </p:cNvPr>
          <p:cNvSpPr>
            <a:spLocks noGrp="1"/>
          </p:cNvSpPr>
          <p:nvPr>
            <p:ph type="title"/>
          </p:nvPr>
        </p:nvSpPr>
        <p:spPr>
          <a:xfrm>
            <a:off x="0" y="1"/>
            <a:ext cx="12192000" cy="1690688"/>
          </a:xfrm>
        </p:spPr>
        <p:txBody>
          <a:bodyPr>
            <a:normAutofit/>
          </a:bodyPr>
          <a:lstStyle/>
          <a:p>
            <a:pPr algn="ctr"/>
            <a:r>
              <a:rPr lang="en-US" sz="4000" b="1" dirty="0">
                <a:latin typeface="Times New Roman" panose="02020603050405020304" pitchFamily="18" charset="0"/>
                <a:cs typeface="Times New Roman" panose="02020603050405020304" pitchFamily="18" charset="0"/>
              </a:rPr>
              <a:t>LITERATURE SUMMARY</a:t>
            </a:r>
          </a:p>
        </p:txBody>
      </p:sp>
      <p:sp>
        <p:nvSpPr>
          <p:cNvPr id="3" name="Content Placeholder 2">
            <a:extLst>
              <a:ext uri="{FF2B5EF4-FFF2-40B4-BE49-F238E27FC236}">
                <a16:creationId xmlns:a16="http://schemas.microsoft.com/office/drawing/2014/main" id="{1F428E85-7C65-E4AD-B5DF-9EB71C02E07B}"/>
              </a:ext>
            </a:extLst>
          </p:cNvPr>
          <p:cNvSpPr>
            <a:spLocks noGrp="1"/>
          </p:cNvSpPr>
          <p:nvPr>
            <p:ph idx="1"/>
          </p:nvPr>
        </p:nvSpPr>
        <p:spPr>
          <a:xfrm>
            <a:off x="838200" y="1690688"/>
            <a:ext cx="10515600" cy="4486275"/>
          </a:xfrm>
        </p:spPr>
        <p:txBody>
          <a:bodyPr>
            <a:normAutofit/>
          </a:bodyPr>
          <a:lstStyle/>
          <a:p>
            <a:pPr algn="just"/>
            <a:r>
              <a:rPr lang="en-US" dirty="0">
                <a:latin typeface="Times New Roman" panose="02020603050405020304" pitchFamily="18" charset="0"/>
                <a:cs typeface="Times New Roman" panose="02020603050405020304" pitchFamily="18" charset="0"/>
              </a:rPr>
              <a:t>V2V communication will play a vital role in the future of autonomous vehicles and a proper beam forming technique is significant.</a:t>
            </a:r>
          </a:p>
          <a:p>
            <a:pPr algn="just"/>
            <a:r>
              <a:rPr lang="en-US" dirty="0">
                <a:latin typeface="Times New Roman" panose="02020603050405020304" pitchFamily="18" charset="0"/>
                <a:cs typeface="Times New Roman" panose="02020603050405020304" pitchFamily="18" charset="0"/>
              </a:rPr>
              <a:t>However, performing accurate beam alignment over such narrow beams for efficient link configuration by traditional beam selection approaches, mainly relied on channel state information, typically impose significant latency and computing overheads, which is often infeasible in vehicle-to-vehicle (V2V) communications .</a:t>
            </a:r>
          </a:p>
          <a:p>
            <a:pPr algn="just"/>
            <a:r>
              <a:rPr lang="en-US" dirty="0">
                <a:latin typeface="Times New Roman" panose="02020603050405020304" pitchFamily="18" charset="0"/>
                <a:cs typeface="Times New Roman" panose="02020603050405020304" pitchFamily="18" charset="0"/>
              </a:rPr>
              <a:t>From the above literature survey we come up with a solution to efficiently predict beams for an efficient V2V communication link.</a:t>
            </a:r>
          </a:p>
        </p:txBody>
      </p:sp>
      <p:pic>
        <p:nvPicPr>
          <p:cNvPr id="4" name="Picture 3">
            <a:extLst>
              <a:ext uri="{FF2B5EF4-FFF2-40B4-BE49-F238E27FC236}">
                <a16:creationId xmlns:a16="http://schemas.microsoft.com/office/drawing/2014/main" id="{EA072BCE-CC35-9F35-8F07-DC998E9D6DD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35244" y="314345"/>
            <a:ext cx="1069975" cy="1062000"/>
          </a:xfrm>
          <a:prstGeom prst="rect">
            <a:avLst/>
          </a:prstGeom>
        </p:spPr>
      </p:pic>
      <p:pic>
        <p:nvPicPr>
          <p:cNvPr id="5" name="Picture 7">
            <a:extLst>
              <a:ext uri="{FF2B5EF4-FFF2-40B4-BE49-F238E27FC236}">
                <a16:creationId xmlns:a16="http://schemas.microsoft.com/office/drawing/2014/main" id="{EAE8FEB7-10B5-B657-9BC1-413E566425FC}"/>
              </a:ext>
            </a:extLst>
          </p:cNvPr>
          <p:cNvPicPr>
            <a:picLocks noChangeAspect="1"/>
          </p:cNvPicPr>
          <p:nvPr/>
        </p:nvPicPr>
        <p:blipFill>
          <a:blip r:embed="rId4"/>
          <a:stretch>
            <a:fillRect/>
          </a:stretch>
        </p:blipFill>
        <p:spPr>
          <a:xfrm>
            <a:off x="10295206" y="216556"/>
            <a:ext cx="1638850" cy="1112406"/>
          </a:xfrm>
          <a:prstGeom prst="rect">
            <a:avLst/>
          </a:prstGeom>
        </p:spPr>
      </p:pic>
      <p:sp>
        <p:nvSpPr>
          <p:cNvPr id="6" name="Slide Number Placeholder 5">
            <a:extLst>
              <a:ext uri="{FF2B5EF4-FFF2-40B4-BE49-F238E27FC236}">
                <a16:creationId xmlns:a16="http://schemas.microsoft.com/office/drawing/2014/main" id="{123E67D5-E48A-5314-8515-34878FA4F8E6}"/>
              </a:ext>
            </a:extLst>
          </p:cNvPr>
          <p:cNvSpPr>
            <a:spLocks noGrp="1"/>
          </p:cNvSpPr>
          <p:nvPr>
            <p:ph type="sldNum" sz="quarter" idx="12"/>
          </p:nvPr>
        </p:nvSpPr>
        <p:spPr>
          <a:xfrm>
            <a:off x="0" y="6365227"/>
            <a:ext cx="12192000" cy="492772"/>
          </a:xfrm>
        </p:spPr>
        <p:txBody>
          <a:bodyPr/>
          <a:lstStyle/>
          <a:p>
            <a:pPr algn="ctr"/>
            <a:fld id="{5CE5F96C-1EE9-C842-AFB1-BA1DA729A036}" type="slidenum">
              <a:rPr lang="en-US" sz="1600" b="1" smtClean="0">
                <a:solidFill>
                  <a:schemeClr val="tx1"/>
                </a:solidFill>
              </a:rPr>
              <a:pPr algn="ctr"/>
              <a:t>6</a:t>
            </a:fld>
            <a:endParaRPr lang="en-US" sz="1600" b="1" dirty="0">
              <a:solidFill>
                <a:schemeClr val="tx1"/>
              </a:solidFill>
            </a:endParaRPr>
          </a:p>
        </p:txBody>
      </p:sp>
    </p:spTree>
    <p:extLst>
      <p:ext uri="{BB962C8B-B14F-4D97-AF65-F5344CB8AC3E}">
        <p14:creationId xmlns:p14="http://schemas.microsoft.com/office/powerpoint/2010/main" val="637535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A0ED-0611-4239-3554-1825955BF3B0}"/>
              </a:ext>
            </a:extLst>
          </p:cNvPr>
          <p:cNvSpPr>
            <a:spLocks noGrp="1"/>
          </p:cNvSpPr>
          <p:nvPr>
            <p:ph type="title"/>
          </p:nvPr>
        </p:nvSpPr>
        <p:spPr>
          <a:xfrm>
            <a:off x="0" y="1"/>
            <a:ext cx="12192000" cy="1380930"/>
          </a:xfrm>
        </p:spPr>
        <p:txBody>
          <a:bodyPr/>
          <a:lstStyle/>
          <a:p>
            <a:pPr algn="ctr"/>
            <a:r>
              <a:rPr lang="en-US" b="1" dirty="0">
                <a:latin typeface="Times New Roman" panose="02020603050405020304" pitchFamily="18" charset="0"/>
                <a:cs typeface="Times New Roman" panose="02020603050405020304" pitchFamily="18" charset="0"/>
              </a:rPr>
              <a:t>EXISTING METHODOLOGY</a:t>
            </a:r>
          </a:p>
        </p:txBody>
      </p:sp>
      <p:sp>
        <p:nvSpPr>
          <p:cNvPr id="3" name="Content Placeholder 2">
            <a:extLst>
              <a:ext uri="{FF2B5EF4-FFF2-40B4-BE49-F238E27FC236}">
                <a16:creationId xmlns:a16="http://schemas.microsoft.com/office/drawing/2014/main" id="{DC3D4FE3-252F-F61B-1911-99687607A584}"/>
              </a:ext>
            </a:extLst>
          </p:cNvPr>
          <p:cNvSpPr>
            <a:spLocks noGrp="1"/>
          </p:cNvSpPr>
          <p:nvPr>
            <p:ph idx="1"/>
          </p:nvPr>
        </p:nvSpPr>
        <p:spPr>
          <a:xfrm>
            <a:off x="694944" y="1335024"/>
            <a:ext cx="10658856" cy="4841939"/>
          </a:xfrm>
        </p:spPr>
        <p:txBody>
          <a:bodyPr>
            <a:normAutofit/>
          </a:bodyPr>
          <a:lstStyle/>
          <a:p>
            <a:pPr algn="just"/>
            <a:r>
              <a:rPr lang="en-US" b="0" i="0" dirty="0">
                <a:effectLst/>
                <a:latin typeface="Times New Roman" panose="02020603050405020304" pitchFamily="18" charset="0"/>
                <a:cs typeface="Times New Roman" panose="02020603050405020304" pitchFamily="18" charset="0"/>
              </a:rPr>
              <a:t>Vehicles conduct exhaustive measurements to identify optimal beam pairs.</a:t>
            </a:r>
          </a:p>
          <a:p>
            <a:pPr algn="just"/>
            <a:r>
              <a:rPr lang="en-US" b="0" i="0" dirty="0">
                <a:effectLst/>
                <a:latin typeface="Times New Roman" panose="02020603050405020304" pitchFamily="18" charset="0"/>
                <a:cs typeface="Times New Roman" panose="02020603050405020304" pitchFamily="18" charset="0"/>
              </a:rPr>
              <a:t>This involves testing various beam configurations to determine the best-performing combination.</a:t>
            </a:r>
          </a:p>
          <a:p>
            <a:pPr algn="just"/>
            <a:r>
              <a:rPr lang="en-US" b="0" i="0" dirty="0">
                <a:effectLst/>
                <a:latin typeface="Times New Roman" panose="02020603050405020304" pitchFamily="18" charset="0"/>
                <a:cs typeface="Times New Roman" panose="02020603050405020304" pitchFamily="18" charset="0"/>
              </a:rPr>
              <a:t>Begin by establishing a set of candidate beam pairs based on predefined codebooks.</a:t>
            </a:r>
          </a:p>
          <a:p>
            <a:pPr algn="just"/>
            <a:r>
              <a:rPr lang="en-US" b="0" i="0" dirty="0">
                <a:effectLst/>
                <a:latin typeface="Times New Roman" panose="02020603050405020304" pitchFamily="18" charset="0"/>
                <a:cs typeface="Times New Roman" panose="02020603050405020304" pitchFamily="18" charset="0"/>
              </a:rPr>
              <a:t>Measure the quality of each beam pair by assessing factors such as signal strength and interference levels.</a:t>
            </a:r>
          </a:p>
          <a:p>
            <a:pPr algn="just"/>
            <a:r>
              <a:rPr lang="en-US" b="0" i="0" dirty="0">
                <a:effectLst/>
                <a:latin typeface="Times New Roman" panose="02020603050405020304" pitchFamily="18" charset="0"/>
                <a:cs typeface="Times New Roman" panose="02020603050405020304" pitchFamily="18" charset="0"/>
              </a:rPr>
              <a:t>Select the beam pair that offers the highest quality communication link for transmission.</a:t>
            </a:r>
          </a:p>
          <a:p>
            <a:pPr algn="just"/>
            <a:endParaRPr lang="en-US" b="0" i="0" dirty="0">
              <a:effectLst/>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1C12A2-3AE2-DB49-EBEC-6DD61243FD7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5C2033C7-F3A3-D1AB-0B9B-6D949C17C784}"/>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F6386741-0BC7-C069-9CDF-F51511AA3D59}"/>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7</a:t>
            </a:fld>
            <a:endParaRPr lang="en-US" sz="1600" b="1" dirty="0">
              <a:solidFill>
                <a:schemeClr val="tx1"/>
              </a:solidFill>
            </a:endParaRPr>
          </a:p>
        </p:txBody>
      </p:sp>
    </p:spTree>
    <p:extLst>
      <p:ext uri="{BB962C8B-B14F-4D97-AF65-F5344CB8AC3E}">
        <p14:creationId xmlns:p14="http://schemas.microsoft.com/office/powerpoint/2010/main" val="14090752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B5345C-C2F9-B327-62C3-DB5F75249D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EE622F-30CC-95A6-D030-926F1828D69B}"/>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DEEP SENSE 6G DATASET</a:t>
            </a:r>
          </a:p>
        </p:txBody>
      </p:sp>
      <p:pic>
        <p:nvPicPr>
          <p:cNvPr id="5" name="Picture 4">
            <a:extLst>
              <a:ext uri="{FF2B5EF4-FFF2-40B4-BE49-F238E27FC236}">
                <a16:creationId xmlns:a16="http://schemas.microsoft.com/office/drawing/2014/main" id="{F3DD7ADF-5DC6-7A84-7542-71002F4930F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63D83126-E5FE-9BF1-EAF4-F7ECD25A2865}"/>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8E2A2AE3-DCE3-0F40-918E-4556BA9109F5}"/>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8</a:t>
            </a:fld>
            <a:endParaRPr lang="en-US" sz="1600" b="1" dirty="0">
              <a:solidFill>
                <a:schemeClr val="tx1"/>
              </a:solidFill>
            </a:endParaRPr>
          </a:p>
        </p:txBody>
      </p:sp>
      <p:sp>
        <p:nvSpPr>
          <p:cNvPr id="3" name="TextBox 2"/>
          <p:cNvSpPr txBox="1"/>
          <p:nvPr/>
        </p:nvSpPr>
        <p:spPr>
          <a:xfrm>
            <a:off x="689039" y="1473241"/>
            <a:ext cx="10410092" cy="4832092"/>
          </a:xfrm>
          <a:prstGeom prst="rect">
            <a:avLst/>
          </a:prstGeom>
          <a:noFill/>
        </p:spPr>
        <p:txBody>
          <a:bodyPr wrap="square" rtlCol="0">
            <a:spAutoFit/>
          </a:bodyPr>
          <a:lstStyle/>
          <a:p>
            <a:pPr marL="514350" indent="-5143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The </a:t>
            </a:r>
            <a:r>
              <a:rPr lang="en-US" sz="2800" dirty="0" err="1">
                <a:latin typeface="Times New Roman" panose="02020603050405020304" pitchFamily="18" charset="0"/>
                <a:cs typeface="Times New Roman" panose="02020603050405020304" pitchFamily="18" charset="0"/>
              </a:rPr>
              <a:t>DeepSense</a:t>
            </a:r>
            <a:r>
              <a:rPr lang="en-US" sz="2800" dirty="0">
                <a:latin typeface="Times New Roman" panose="02020603050405020304" pitchFamily="18" charset="0"/>
                <a:cs typeface="Times New Roman" panose="02020603050405020304" pitchFamily="18" charset="0"/>
              </a:rPr>
              <a:t> 6G dataset consists of real-world multi-modal dataset collected from multiple locations in Arizona, USA. The primary aim of this dataset is to enable a wide range of applications in communications, sensing, and localization.</a:t>
            </a:r>
          </a:p>
          <a:p>
            <a:pPr marL="514350" indent="-5143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The </a:t>
            </a:r>
            <a:r>
              <a:rPr lang="en-US" sz="2800" dirty="0" err="1">
                <a:latin typeface="Times New Roman" panose="02020603050405020304" pitchFamily="18" charset="0"/>
                <a:cs typeface="Times New Roman" panose="02020603050405020304" pitchFamily="18" charset="0"/>
              </a:rPr>
              <a:t>DeepSense</a:t>
            </a:r>
            <a:r>
              <a:rPr lang="en-US" sz="2800" dirty="0">
                <a:latin typeface="Times New Roman" panose="02020603050405020304" pitchFamily="18" charset="0"/>
                <a:cs typeface="Times New Roman" panose="02020603050405020304" pitchFamily="18" charset="0"/>
              </a:rPr>
              <a:t> 6G dataset is (</a:t>
            </a:r>
            <a:r>
              <a:rPr lang="en-US" sz="2800" dirty="0" err="1">
                <a:latin typeface="Times New Roman" panose="02020603050405020304" pitchFamily="18" charset="0"/>
                <a:cs typeface="Times New Roman" panose="02020603050405020304" pitchFamily="18" charset="0"/>
              </a:rPr>
              <a:t>i</a:t>
            </a:r>
            <a:r>
              <a:rPr lang="en-US" sz="2800" dirty="0">
                <a:latin typeface="Times New Roman" panose="02020603050405020304" pitchFamily="18" charset="0"/>
                <a:cs typeface="Times New Roman" panose="02020603050405020304" pitchFamily="18" charset="0"/>
              </a:rPr>
              <a:t>) a large-scale dataset of more than 1 million data points, (ii) based on real-world measurements. </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The dataset consists of diverse deployment scenarios, covering over 40 instances. It includes synchronized multi-modal sensing and communication data, spanning vehicle-to-infrastructure, vehicle-to-vehicle, pedestrian, drone communication, fixed-wireless, and indoor use cases.</a:t>
            </a:r>
          </a:p>
        </p:txBody>
      </p:sp>
    </p:spTree>
    <p:extLst>
      <p:ext uri="{BB962C8B-B14F-4D97-AF65-F5344CB8AC3E}">
        <p14:creationId xmlns:p14="http://schemas.microsoft.com/office/powerpoint/2010/main" val="1756961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B5345C-C2F9-B327-62C3-DB5F75249D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EE622F-30CC-95A6-D030-926F1828D69B}"/>
              </a:ext>
            </a:extLst>
          </p:cNvPr>
          <p:cNvSpPr>
            <a:spLocks noGrp="1"/>
          </p:cNvSpPr>
          <p:nvPr>
            <p:ph type="title"/>
          </p:nvPr>
        </p:nvSpPr>
        <p:spPr>
          <a:xfrm>
            <a:off x="0" y="1"/>
            <a:ext cx="12192000" cy="1335024"/>
          </a:xfrm>
        </p:spPr>
        <p:txBody>
          <a:bodyPr/>
          <a:lstStyle/>
          <a:p>
            <a:pPr algn="ctr"/>
            <a:r>
              <a:rPr lang="en-US" b="1" dirty="0">
                <a:latin typeface="Times New Roman" panose="02020603050405020304" pitchFamily="18" charset="0"/>
                <a:cs typeface="Times New Roman" panose="02020603050405020304" pitchFamily="18" charset="0"/>
              </a:rPr>
              <a:t>GPS SAMPLE DATASET </a:t>
            </a:r>
          </a:p>
        </p:txBody>
      </p:sp>
      <p:pic>
        <p:nvPicPr>
          <p:cNvPr id="5" name="Picture 4">
            <a:extLst>
              <a:ext uri="{FF2B5EF4-FFF2-40B4-BE49-F238E27FC236}">
                <a16:creationId xmlns:a16="http://schemas.microsoft.com/office/drawing/2014/main" id="{F3DD7ADF-5DC6-7A84-7542-71002F4930F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3444" y="138217"/>
            <a:ext cx="1066540" cy="1058591"/>
          </a:xfrm>
          <a:prstGeom prst="rect">
            <a:avLst/>
          </a:prstGeom>
        </p:spPr>
      </p:pic>
      <p:pic>
        <p:nvPicPr>
          <p:cNvPr id="6" name="Picture 7">
            <a:extLst>
              <a:ext uri="{FF2B5EF4-FFF2-40B4-BE49-F238E27FC236}">
                <a16:creationId xmlns:a16="http://schemas.microsoft.com/office/drawing/2014/main" id="{63D83126-E5FE-9BF1-EAF4-F7ECD25A2865}"/>
              </a:ext>
            </a:extLst>
          </p:cNvPr>
          <p:cNvPicPr>
            <a:picLocks noChangeAspect="1"/>
          </p:cNvPicPr>
          <p:nvPr/>
        </p:nvPicPr>
        <p:blipFill>
          <a:blip r:embed="rId4"/>
          <a:stretch>
            <a:fillRect/>
          </a:stretch>
        </p:blipFill>
        <p:spPr>
          <a:xfrm>
            <a:off x="10279706" y="106332"/>
            <a:ext cx="1638850" cy="1112406"/>
          </a:xfrm>
          <a:prstGeom prst="rect">
            <a:avLst/>
          </a:prstGeom>
        </p:spPr>
      </p:pic>
      <p:sp>
        <p:nvSpPr>
          <p:cNvPr id="4" name="Slide Number Placeholder 3">
            <a:extLst>
              <a:ext uri="{FF2B5EF4-FFF2-40B4-BE49-F238E27FC236}">
                <a16:creationId xmlns:a16="http://schemas.microsoft.com/office/drawing/2014/main" id="{8E2A2AE3-DCE3-0F40-918E-4556BA9109F5}"/>
              </a:ext>
            </a:extLst>
          </p:cNvPr>
          <p:cNvSpPr>
            <a:spLocks noGrp="1"/>
          </p:cNvSpPr>
          <p:nvPr>
            <p:ph type="sldNum" sz="quarter" idx="12"/>
          </p:nvPr>
        </p:nvSpPr>
        <p:spPr>
          <a:xfrm>
            <a:off x="0" y="6418494"/>
            <a:ext cx="12192000" cy="439505"/>
          </a:xfrm>
        </p:spPr>
        <p:txBody>
          <a:bodyPr/>
          <a:lstStyle/>
          <a:p>
            <a:pPr algn="ctr"/>
            <a:fld id="{5CE5F96C-1EE9-C842-AFB1-BA1DA729A036}" type="slidenum">
              <a:rPr lang="en-US" sz="1600" b="1" smtClean="0">
                <a:solidFill>
                  <a:schemeClr val="tx1"/>
                </a:solidFill>
              </a:rPr>
              <a:pPr algn="ctr"/>
              <a:t>9</a:t>
            </a:fld>
            <a:endParaRPr lang="en-US" sz="1600" b="1" dirty="0">
              <a:solidFill>
                <a:schemeClr val="tx1"/>
              </a:solidFill>
            </a:endParaRPr>
          </a:p>
        </p:txBody>
      </p:sp>
      <p:pic>
        <p:nvPicPr>
          <p:cNvPr id="7" name="Picture 6"/>
          <p:cNvPicPr>
            <a:picLocks noChangeAspect="1"/>
          </p:cNvPicPr>
          <p:nvPr/>
        </p:nvPicPr>
        <p:blipFill>
          <a:blip r:embed="rId5"/>
          <a:stretch>
            <a:fillRect/>
          </a:stretch>
        </p:blipFill>
        <p:spPr>
          <a:xfrm>
            <a:off x="1555355" y="1218738"/>
            <a:ext cx="7168996" cy="4420524"/>
          </a:xfrm>
          <a:prstGeom prst="rect">
            <a:avLst/>
          </a:prstGeom>
        </p:spPr>
      </p:pic>
      <p:pic>
        <p:nvPicPr>
          <p:cNvPr id="8" name="Picture 7"/>
          <p:cNvPicPr>
            <a:picLocks noChangeAspect="1"/>
          </p:cNvPicPr>
          <p:nvPr/>
        </p:nvPicPr>
        <p:blipFill>
          <a:blip r:embed="rId6"/>
          <a:stretch>
            <a:fillRect/>
          </a:stretch>
        </p:blipFill>
        <p:spPr>
          <a:xfrm>
            <a:off x="8686800" y="1218738"/>
            <a:ext cx="1126703" cy="4420524"/>
          </a:xfrm>
          <a:prstGeom prst="rect">
            <a:avLst/>
          </a:prstGeom>
        </p:spPr>
      </p:pic>
      <p:sp>
        <p:nvSpPr>
          <p:cNvPr id="3" name="TextBox 2">
            <a:extLst>
              <a:ext uri="{FF2B5EF4-FFF2-40B4-BE49-F238E27FC236}">
                <a16:creationId xmlns:a16="http://schemas.microsoft.com/office/drawing/2014/main" id="{E329FC0A-03D0-CAB8-18D0-B60D378F89DD}"/>
              </a:ext>
            </a:extLst>
          </p:cNvPr>
          <p:cNvSpPr txBox="1"/>
          <p:nvPr/>
        </p:nvSpPr>
        <p:spPr>
          <a:xfrm>
            <a:off x="4477865" y="5639262"/>
            <a:ext cx="2986392"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Fig.1.  </a:t>
            </a:r>
            <a:r>
              <a:rPr lang="en-US" sz="1400" dirty="0" err="1">
                <a:latin typeface="Times New Roman" panose="02020603050405020304" pitchFamily="18" charset="0"/>
                <a:cs typeface="Times New Roman" panose="02020603050405020304" pitchFamily="18" charset="0"/>
              </a:rPr>
              <a:t>DeepSense</a:t>
            </a:r>
            <a:r>
              <a:rPr lang="en-US" sz="1400" dirty="0">
                <a:latin typeface="Times New Roman" panose="02020603050405020304" pitchFamily="18" charset="0"/>
                <a:cs typeface="Times New Roman" panose="02020603050405020304" pitchFamily="18" charset="0"/>
              </a:rPr>
              <a:t> 6G dataset</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5220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5929</TotalTime>
  <Words>2665</Words>
  <Application>Microsoft Office PowerPoint</Application>
  <PresentationFormat>Widescreen</PresentationFormat>
  <Paragraphs>417</Paragraphs>
  <Slides>41</Slides>
  <Notes>0</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Calibri Light</vt:lpstr>
      <vt:lpstr>Roboto</vt:lpstr>
      <vt:lpstr>Times New Roman</vt:lpstr>
      <vt:lpstr>Office Theme</vt:lpstr>
      <vt:lpstr>Beamforming for V2V Communications Utilizing Deep Learning</vt:lpstr>
      <vt:lpstr>INTRODUCTION</vt:lpstr>
      <vt:lpstr>OBJECTIVE</vt:lpstr>
      <vt:lpstr>LITERATURE SURVEY</vt:lpstr>
      <vt:lpstr>PowerPoint Presentation</vt:lpstr>
      <vt:lpstr>LITERATURE SUMMARY</vt:lpstr>
      <vt:lpstr>EXISTING METHODOLOGY</vt:lpstr>
      <vt:lpstr>DEEP SENSE 6G DATASET</vt:lpstr>
      <vt:lpstr>GPS SAMPLE DATASET </vt:lpstr>
      <vt:lpstr>BASE SOLUTION</vt:lpstr>
      <vt:lpstr>RESULTS OF BASE SOLUTION</vt:lpstr>
      <vt:lpstr>DATASET MODIFICATION</vt:lpstr>
      <vt:lpstr>MODIFIED DATASET SAMPLE</vt:lpstr>
      <vt:lpstr>SCENARIOS</vt:lpstr>
      <vt:lpstr>SCENARIOS 36 AND 38 </vt:lpstr>
      <vt:lpstr>SCENARIOS 37 AND 39 </vt:lpstr>
      <vt:lpstr>ANN MODEL</vt:lpstr>
      <vt:lpstr>SVM MODEL</vt:lpstr>
      <vt:lpstr>Scatter Plot of Actual and Predicted  Beam Index for SVM Model</vt:lpstr>
      <vt:lpstr>KNN MODEL</vt:lpstr>
      <vt:lpstr>Scatter Plot of Actual and Predicted  Beam Index for KNN Model</vt:lpstr>
      <vt:lpstr>RESULTS</vt:lpstr>
      <vt:lpstr>TOP-K ACCURACY  COMPARISION </vt:lpstr>
      <vt:lpstr>RESULTS</vt:lpstr>
      <vt:lpstr>TOP-K ACCURACY  COMPARISION </vt:lpstr>
      <vt:lpstr>RESULTS</vt:lpstr>
      <vt:lpstr>TOP-K ACCURACY  COMPARISION </vt:lpstr>
      <vt:lpstr>RANDOM FOREST MODEL</vt:lpstr>
      <vt:lpstr>Scatter Plot of Actual and Predicted  Beam Index for RF Model</vt:lpstr>
      <vt:lpstr>RESULTS</vt:lpstr>
      <vt:lpstr>XGBOOST MODEL</vt:lpstr>
      <vt:lpstr>Scatter Plot of Actual and Predicted  Beam Index for XGBOOST Model</vt:lpstr>
      <vt:lpstr>RESULTS</vt:lpstr>
      <vt:lpstr>DECISION TREE MODEL</vt:lpstr>
      <vt:lpstr>Scatter Plot of Actual and Predicted  Beam Index for Decision Tree Model</vt:lpstr>
      <vt:lpstr>RESULTS</vt:lpstr>
      <vt:lpstr>TOP-K ACCURACY  COMPARISION </vt:lpstr>
      <vt:lpstr>Feature Contribution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Area-Delay-Power Efficient VLSI Architecture of FIR Filter for processing Sesimic Signals</dc:title>
  <dc:creator>SURENDHAR S</dc:creator>
  <cp:lastModifiedBy>Shri Harish</cp:lastModifiedBy>
  <cp:revision>122</cp:revision>
  <dcterms:created xsi:type="dcterms:W3CDTF">2023-08-01T01:21:21Z</dcterms:created>
  <dcterms:modified xsi:type="dcterms:W3CDTF">2024-05-20T07:20:43Z</dcterms:modified>
</cp:coreProperties>
</file>